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1.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95" r:id="rId2"/>
    <p:sldId id="278" r:id="rId3"/>
    <p:sldId id="259" r:id="rId4"/>
    <p:sldId id="260" r:id="rId5"/>
    <p:sldId id="262" r:id="rId6"/>
    <p:sldId id="265" r:id="rId7"/>
    <p:sldId id="269" r:id="rId8"/>
    <p:sldId id="272" r:id="rId9"/>
    <p:sldId id="303" r:id="rId10"/>
    <p:sldId id="292" r:id="rId11"/>
    <p:sldId id="257" r:id="rId12"/>
    <p:sldId id="271" r:id="rId13"/>
    <p:sldId id="274" r:id="rId14"/>
    <p:sldId id="275" r:id="rId15"/>
    <p:sldId id="276" r:id="rId16"/>
    <p:sldId id="280" r:id="rId17"/>
    <p:sldId id="281" r:id="rId18"/>
    <p:sldId id="273" r:id="rId19"/>
    <p:sldId id="304" r:id="rId20"/>
    <p:sldId id="282" r:id="rId21"/>
    <p:sldId id="298" r:id="rId22"/>
    <p:sldId id="283" r:id="rId23"/>
    <p:sldId id="286" r:id="rId24"/>
    <p:sldId id="285" r:id="rId25"/>
    <p:sldId id="288" r:id="rId26"/>
    <p:sldId id="287" r:id="rId27"/>
    <p:sldId id="284" r:id="rId28"/>
    <p:sldId id="299" r:id="rId29"/>
    <p:sldId id="300" r:id="rId30"/>
    <p:sldId id="301" r:id="rId31"/>
    <p:sldId id="294" r:id="rId3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82" autoAdjust="0"/>
    <p:restoredTop sz="93705" autoAdjust="0"/>
  </p:normalViewPr>
  <p:slideViewPr>
    <p:cSldViewPr snapToGrid="0">
      <p:cViewPr varScale="1">
        <p:scale>
          <a:sx n="109" d="100"/>
          <a:sy n="109" d="100"/>
        </p:scale>
        <p:origin x="43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3613BD-80AE-4905-80DD-9769A1D4E79F}" type="datetimeFigureOut">
              <a:rPr kumimoji="1" lang="ja-JP" altLang="en-US" smtClean="0"/>
              <a:t>2017/9/14</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8FF0EB-B9DD-46D0-9654-5982BF3E2BF7}" type="slidenum">
              <a:rPr kumimoji="1" lang="ja-JP" altLang="en-US" smtClean="0"/>
              <a:t>‹#›</a:t>
            </a:fld>
            <a:endParaRPr kumimoji="1" lang="ja-JP" altLang="en-US"/>
          </a:p>
        </p:txBody>
      </p:sp>
    </p:spTree>
    <p:extLst>
      <p:ext uri="{BB962C8B-B14F-4D97-AF65-F5344CB8AC3E}">
        <p14:creationId xmlns:p14="http://schemas.microsoft.com/office/powerpoint/2010/main" val="225002618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E8FF0EB-B9DD-46D0-9654-5982BF3E2BF7}" type="slidenum">
              <a:rPr kumimoji="1" lang="ja-JP" altLang="en-US" smtClean="0"/>
              <a:t>1</a:t>
            </a:fld>
            <a:endParaRPr kumimoji="1" lang="ja-JP" altLang="en-US"/>
          </a:p>
        </p:txBody>
      </p:sp>
    </p:spTree>
    <p:extLst>
      <p:ext uri="{BB962C8B-B14F-4D97-AF65-F5344CB8AC3E}">
        <p14:creationId xmlns:p14="http://schemas.microsoft.com/office/powerpoint/2010/main" val="39593979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E8FF0EB-B9DD-46D0-9654-5982BF3E2BF7}" type="slidenum">
              <a:rPr kumimoji="1" lang="ja-JP" altLang="en-US" smtClean="0"/>
              <a:t>5</a:t>
            </a:fld>
            <a:endParaRPr kumimoji="1" lang="ja-JP" altLang="en-US"/>
          </a:p>
        </p:txBody>
      </p:sp>
    </p:spTree>
    <p:extLst>
      <p:ext uri="{BB962C8B-B14F-4D97-AF65-F5344CB8AC3E}">
        <p14:creationId xmlns:p14="http://schemas.microsoft.com/office/powerpoint/2010/main" val="3413452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コモディティ化から脱したい</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6E8FF0EB-B9DD-46D0-9654-5982BF3E2BF7}" type="slidenum">
              <a:rPr kumimoji="1" lang="ja-JP" altLang="en-US" smtClean="0"/>
              <a:t>6</a:t>
            </a:fld>
            <a:endParaRPr kumimoji="1" lang="ja-JP" altLang="en-US"/>
          </a:p>
        </p:txBody>
      </p:sp>
    </p:spTree>
    <p:extLst>
      <p:ext uri="{BB962C8B-B14F-4D97-AF65-F5344CB8AC3E}">
        <p14:creationId xmlns:p14="http://schemas.microsoft.com/office/powerpoint/2010/main" val="41390303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時間をかけない　</a:t>
            </a:r>
            <a:r>
              <a:rPr kumimoji="1" lang="en-US" altLang="ja-JP" dirty="0" smtClean="0"/>
              <a:t>1</a:t>
            </a:r>
            <a:r>
              <a:rPr kumimoji="1" lang="ja-JP" altLang="en-US" dirty="0" smtClean="0"/>
              <a:t>枚でもおさまる？　パフォーマンスをあげてもコモディティ化にはつながらない？</a:t>
            </a:r>
            <a:endParaRPr kumimoji="1" lang="ja-JP" altLang="en-US" dirty="0"/>
          </a:p>
        </p:txBody>
      </p:sp>
      <p:sp>
        <p:nvSpPr>
          <p:cNvPr id="4" name="スライド番号プレースホルダー 3"/>
          <p:cNvSpPr>
            <a:spLocks noGrp="1"/>
          </p:cNvSpPr>
          <p:nvPr>
            <p:ph type="sldNum" sz="quarter" idx="10"/>
          </p:nvPr>
        </p:nvSpPr>
        <p:spPr/>
        <p:txBody>
          <a:bodyPr/>
          <a:lstStyle/>
          <a:p>
            <a:fld id="{6E8FF0EB-B9DD-46D0-9654-5982BF3E2BF7}" type="slidenum">
              <a:rPr kumimoji="1" lang="ja-JP" altLang="en-US" smtClean="0"/>
              <a:t>7</a:t>
            </a:fld>
            <a:endParaRPr kumimoji="1" lang="ja-JP" altLang="en-US"/>
          </a:p>
        </p:txBody>
      </p:sp>
    </p:spTree>
    <p:extLst>
      <p:ext uri="{BB962C8B-B14F-4D97-AF65-F5344CB8AC3E}">
        <p14:creationId xmlns:p14="http://schemas.microsoft.com/office/powerpoint/2010/main" val="12313792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延岡</a:t>
            </a:r>
            <a:endParaRPr kumimoji="1" lang="ja-JP" altLang="en-US" dirty="0"/>
          </a:p>
        </p:txBody>
      </p:sp>
      <p:sp>
        <p:nvSpPr>
          <p:cNvPr id="4" name="スライド番号プレースホルダー 3"/>
          <p:cNvSpPr>
            <a:spLocks noGrp="1"/>
          </p:cNvSpPr>
          <p:nvPr>
            <p:ph type="sldNum" sz="quarter" idx="10"/>
          </p:nvPr>
        </p:nvSpPr>
        <p:spPr/>
        <p:txBody>
          <a:bodyPr/>
          <a:lstStyle/>
          <a:p>
            <a:fld id="{6E8FF0EB-B9DD-46D0-9654-5982BF3E2BF7}" type="slidenum">
              <a:rPr kumimoji="1" lang="ja-JP" altLang="en-US" smtClean="0"/>
              <a:t>8</a:t>
            </a:fld>
            <a:endParaRPr kumimoji="1" lang="ja-JP" altLang="en-US"/>
          </a:p>
        </p:txBody>
      </p:sp>
    </p:spTree>
    <p:extLst>
      <p:ext uri="{BB962C8B-B14F-4D97-AF65-F5344CB8AC3E}">
        <p14:creationId xmlns:p14="http://schemas.microsoft.com/office/powerpoint/2010/main" val="2030434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E8FF0EB-B9DD-46D0-9654-5982BF3E2BF7}" type="slidenum">
              <a:rPr kumimoji="1" lang="ja-JP" altLang="en-US" smtClean="0"/>
              <a:t>15</a:t>
            </a:fld>
            <a:endParaRPr kumimoji="1" lang="ja-JP" altLang="en-US"/>
          </a:p>
        </p:txBody>
      </p:sp>
    </p:spTree>
    <p:extLst>
      <p:ext uri="{BB962C8B-B14F-4D97-AF65-F5344CB8AC3E}">
        <p14:creationId xmlns:p14="http://schemas.microsoft.com/office/powerpoint/2010/main" val="697169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B</a:t>
            </a:r>
            <a:r>
              <a:rPr kumimoji="1" lang="ja-JP" altLang="en-US" dirty="0" smtClean="0"/>
              <a:t>のだめだった例を出す</a:t>
            </a:r>
            <a:endParaRPr kumimoji="1" lang="ja-JP" altLang="en-US" dirty="0"/>
          </a:p>
        </p:txBody>
      </p:sp>
      <p:sp>
        <p:nvSpPr>
          <p:cNvPr id="4" name="スライド番号プレースホルダー 3"/>
          <p:cNvSpPr>
            <a:spLocks noGrp="1"/>
          </p:cNvSpPr>
          <p:nvPr>
            <p:ph type="sldNum" sz="quarter" idx="10"/>
          </p:nvPr>
        </p:nvSpPr>
        <p:spPr/>
        <p:txBody>
          <a:bodyPr/>
          <a:lstStyle/>
          <a:p>
            <a:fld id="{6E8FF0EB-B9DD-46D0-9654-5982BF3E2BF7}" type="slidenum">
              <a:rPr kumimoji="1" lang="ja-JP" altLang="en-US" smtClean="0"/>
              <a:t>16</a:t>
            </a:fld>
            <a:endParaRPr kumimoji="1" lang="ja-JP" altLang="en-US"/>
          </a:p>
        </p:txBody>
      </p:sp>
    </p:spTree>
    <p:extLst>
      <p:ext uri="{BB962C8B-B14F-4D97-AF65-F5344CB8AC3E}">
        <p14:creationId xmlns:p14="http://schemas.microsoft.com/office/powerpoint/2010/main" val="15841063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つなぎ</a:t>
            </a:r>
            <a:endParaRPr kumimoji="1" lang="ja-JP" altLang="en-US" dirty="0"/>
          </a:p>
        </p:txBody>
      </p:sp>
      <p:sp>
        <p:nvSpPr>
          <p:cNvPr id="4" name="スライド番号プレースホルダー 3"/>
          <p:cNvSpPr>
            <a:spLocks noGrp="1"/>
          </p:cNvSpPr>
          <p:nvPr>
            <p:ph type="sldNum" sz="quarter" idx="10"/>
          </p:nvPr>
        </p:nvSpPr>
        <p:spPr/>
        <p:txBody>
          <a:bodyPr/>
          <a:lstStyle/>
          <a:p>
            <a:fld id="{6E8FF0EB-B9DD-46D0-9654-5982BF3E2BF7}" type="slidenum">
              <a:rPr kumimoji="1" lang="ja-JP" altLang="en-US" smtClean="0"/>
              <a:t>18</a:t>
            </a:fld>
            <a:endParaRPr kumimoji="1" lang="ja-JP" altLang="en-US"/>
          </a:p>
        </p:txBody>
      </p:sp>
    </p:spTree>
    <p:extLst>
      <p:ext uri="{BB962C8B-B14F-4D97-AF65-F5344CB8AC3E}">
        <p14:creationId xmlns:p14="http://schemas.microsoft.com/office/powerpoint/2010/main" val="2743671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実際の商品を使う経験　サイトを見た疑似体験をごちゃごちゃにしない　　スライドの流れが唐突　プロモーションで伝えなければ意味がない</a:t>
            </a:r>
            <a:endParaRPr kumimoji="1" lang="ja-JP" altLang="en-US" dirty="0"/>
          </a:p>
        </p:txBody>
      </p:sp>
      <p:sp>
        <p:nvSpPr>
          <p:cNvPr id="4" name="スライド番号プレースホルダー 3"/>
          <p:cNvSpPr>
            <a:spLocks noGrp="1"/>
          </p:cNvSpPr>
          <p:nvPr>
            <p:ph type="sldNum" sz="quarter" idx="10"/>
          </p:nvPr>
        </p:nvSpPr>
        <p:spPr/>
        <p:txBody>
          <a:bodyPr/>
          <a:lstStyle/>
          <a:p>
            <a:fld id="{6E8FF0EB-B9DD-46D0-9654-5982BF3E2BF7}" type="slidenum">
              <a:rPr kumimoji="1" lang="ja-JP" altLang="en-US" smtClean="0"/>
              <a:t>20</a:t>
            </a:fld>
            <a:endParaRPr kumimoji="1" lang="ja-JP" altLang="en-US"/>
          </a:p>
        </p:txBody>
      </p:sp>
    </p:spTree>
    <p:extLst>
      <p:ext uri="{BB962C8B-B14F-4D97-AF65-F5344CB8AC3E}">
        <p14:creationId xmlns:p14="http://schemas.microsoft.com/office/powerpoint/2010/main" val="2365331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CA537F7-050B-4A83-9326-93AB622E6E91}" type="datetime1">
              <a:rPr kumimoji="1" lang="ja-JP" altLang="en-US" smtClean="0"/>
              <a:t>2017/9/14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405DFA6-C05A-47BC-8391-6EB81EE4B5A7}" type="slidenum">
              <a:rPr kumimoji="1" lang="ja-JP" altLang="en-US" smtClean="0"/>
              <a:t>‹#›</a:t>
            </a:fld>
            <a:endParaRPr kumimoji="1" lang="ja-JP" altLang="en-US"/>
          </a:p>
        </p:txBody>
      </p:sp>
    </p:spTree>
    <p:extLst>
      <p:ext uri="{BB962C8B-B14F-4D97-AF65-F5344CB8AC3E}">
        <p14:creationId xmlns:p14="http://schemas.microsoft.com/office/powerpoint/2010/main" val="373213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DF23876-57E6-461F-AC17-038F2EB9C7A2}" type="datetime1">
              <a:rPr kumimoji="1" lang="ja-JP" altLang="en-US" smtClean="0"/>
              <a:t>2017/9/14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405DFA6-C05A-47BC-8391-6EB81EE4B5A7}" type="slidenum">
              <a:rPr kumimoji="1" lang="ja-JP" altLang="en-US" smtClean="0"/>
              <a:t>‹#›</a:t>
            </a:fld>
            <a:endParaRPr kumimoji="1" lang="ja-JP" altLang="en-US"/>
          </a:p>
        </p:txBody>
      </p:sp>
    </p:spTree>
    <p:extLst>
      <p:ext uri="{BB962C8B-B14F-4D97-AF65-F5344CB8AC3E}">
        <p14:creationId xmlns:p14="http://schemas.microsoft.com/office/powerpoint/2010/main" val="281027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1CD0437-181D-47DF-A1EF-FE51D22D59F6}" type="datetime1">
              <a:rPr kumimoji="1" lang="ja-JP" altLang="en-US" smtClean="0"/>
              <a:t>2017/9/14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405DFA6-C05A-47BC-8391-6EB81EE4B5A7}" type="slidenum">
              <a:rPr kumimoji="1" lang="ja-JP" altLang="en-US" smtClean="0"/>
              <a:t>‹#›</a:t>
            </a:fld>
            <a:endParaRPr kumimoji="1" lang="ja-JP" altLang="en-US"/>
          </a:p>
        </p:txBody>
      </p:sp>
    </p:spTree>
    <p:extLst>
      <p:ext uri="{BB962C8B-B14F-4D97-AF65-F5344CB8AC3E}">
        <p14:creationId xmlns:p14="http://schemas.microsoft.com/office/powerpoint/2010/main" val="249184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4D5B2AB-1B2F-4787-9936-4EEC57BDFCFC}" type="datetime1">
              <a:rPr kumimoji="1" lang="ja-JP" altLang="en-US" smtClean="0"/>
              <a:t>2017/9/14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405DFA6-C05A-47BC-8391-6EB81EE4B5A7}" type="slidenum">
              <a:rPr kumimoji="1" lang="ja-JP" altLang="en-US" smtClean="0"/>
              <a:t>‹#›</a:t>
            </a:fld>
            <a:endParaRPr kumimoji="1" lang="ja-JP" altLang="en-US"/>
          </a:p>
        </p:txBody>
      </p:sp>
    </p:spTree>
    <p:extLst>
      <p:ext uri="{BB962C8B-B14F-4D97-AF65-F5344CB8AC3E}">
        <p14:creationId xmlns:p14="http://schemas.microsoft.com/office/powerpoint/2010/main" val="18336458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B55BFCA-BDC6-475C-AEF6-6ED95BCAB7BA}" type="datetime1">
              <a:rPr kumimoji="1" lang="ja-JP" altLang="en-US" smtClean="0"/>
              <a:t>2017/9/14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405DFA6-C05A-47BC-8391-6EB81EE4B5A7}" type="slidenum">
              <a:rPr kumimoji="1" lang="ja-JP" altLang="en-US" smtClean="0"/>
              <a:t>‹#›</a:t>
            </a:fld>
            <a:endParaRPr kumimoji="1" lang="ja-JP" altLang="en-US"/>
          </a:p>
        </p:txBody>
      </p:sp>
    </p:spTree>
    <p:extLst>
      <p:ext uri="{BB962C8B-B14F-4D97-AF65-F5344CB8AC3E}">
        <p14:creationId xmlns:p14="http://schemas.microsoft.com/office/powerpoint/2010/main" val="3944713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756B97D-67F2-4353-BC67-D9E43679810F}" type="datetime1">
              <a:rPr kumimoji="1" lang="ja-JP" altLang="en-US" smtClean="0"/>
              <a:t>2017/9/14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405DFA6-C05A-47BC-8391-6EB81EE4B5A7}" type="slidenum">
              <a:rPr kumimoji="1" lang="ja-JP" altLang="en-US" smtClean="0"/>
              <a:t>‹#›</a:t>
            </a:fld>
            <a:endParaRPr kumimoji="1" lang="ja-JP" altLang="en-US"/>
          </a:p>
        </p:txBody>
      </p:sp>
    </p:spTree>
    <p:extLst>
      <p:ext uri="{BB962C8B-B14F-4D97-AF65-F5344CB8AC3E}">
        <p14:creationId xmlns:p14="http://schemas.microsoft.com/office/powerpoint/2010/main" val="4077553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7C961F94-AB43-415A-A247-62B2BFCD10E0}" type="datetime1">
              <a:rPr kumimoji="1" lang="ja-JP" altLang="en-US" smtClean="0"/>
              <a:t>2017/9/14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405DFA6-C05A-47BC-8391-6EB81EE4B5A7}" type="slidenum">
              <a:rPr kumimoji="1" lang="ja-JP" altLang="en-US" smtClean="0"/>
              <a:t>‹#›</a:t>
            </a:fld>
            <a:endParaRPr kumimoji="1" lang="ja-JP" altLang="en-US"/>
          </a:p>
        </p:txBody>
      </p:sp>
    </p:spTree>
    <p:extLst>
      <p:ext uri="{BB962C8B-B14F-4D97-AF65-F5344CB8AC3E}">
        <p14:creationId xmlns:p14="http://schemas.microsoft.com/office/powerpoint/2010/main" val="507613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7C409DC9-9686-4E21-A1D3-B0D716FEC73B}" type="datetime1">
              <a:rPr kumimoji="1" lang="ja-JP" altLang="en-US" smtClean="0"/>
              <a:t>2017/9/14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405DFA6-C05A-47BC-8391-6EB81EE4B5A7}" type="slidenum">
              <a:rPr kumimoji="1" lang="ja-JP" altLang="en-US" smtClean="0"/>
              <a:t>‹#›</a:t>
            </a:fld>
            <a:endParaRPr kumimoji="1" lang="ja-JP" altLang="en-US"/>
          </a:p>
        </p:txBody>
      </p:sp>
    </p:spTree>
    <p:extLst>
      <p:ext uri="{BB962C8B-B14F-4D97-AF65-F5344CB8AC3E}">
        <p14:creationId xmlns:p14="http://schemas.microsoft.com/office/powerpoint/2010/main" val="4019886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9B7432D-3447-4CC3-B82F-5244A6117161}" type="datetime1">
              <a:rPr kumimoji="1" lang="ja-JP" altLang="en-US" smtClean="0"/>
              <a:t>2017/9/14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405DFA6-C05A-47BC-8391-6EB81EE4B5A7}" type="slidenum">
              <a:rPr kumimoji="1" lang="ja-JP" altLang="en-US" smtClean="0"/>
              <a:t>‹#›</a:t>
            </a:fld>
            <a:endParaRPr kumimoji="1" lang="ja-JP" altLang="en-US"/>
          </a:p>
        </p:txBody>
      </p:sp>
    </p:spTree>
    <p:extLst>
      <p:ext uri="{BB962C8B-B14F-4D97-AF65-F5344CB8AC3E}">
        <p14:creationId xmlns:p14="http://schemas.microsoft.com/office/powerpoint/2010/main" val="1296970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F00E794-096E-4545-9A84-46C5E97E6E69}" type="datetime1">
              <a:rPr kumimoji="1" lang="ja-JP" altLang="en-US" smtClean="0"/>
              <a:t>2017/9/14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405DFA6-C05A-47BC-8391-6EB81EE4B5A7}" type="slidenum">
              <a:rPr kumimoji="1" lang="ja-JP" altLang="en-US" smtClean="0"/>
              <a:t>‹#›</a:t>
            </a:fld>
            <a:endParaRPr kumimoji="1" lang="ja-JP" altLang="en-US"/>
          </a:p>
        </p:txBody>
      </p:sp>
    </p:spTree>
    <p:extLst>
      <p:ext uri="{BB962C8B-B14F-4D97-AF65-F5344CB8AC3E}">
        <p14:creationId xmlns:p14="http://schemas.microsoft.com/office/powerpoint/2010/main" val="4148336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195CD08-2003-4D61-B98F-81117EAF6BDF}" type="datetime1">
              <a:rPr kumimoji="1" lang="ja-JP" altLang="en-US" smtClean="0"/>
              <a:t>2017/9/14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405DFA6-C05A-47BC-8391-6EB81EE4B5A7}" type="slidenum">
              <a:rPr kumimoji="1" lang="ja-JP" altLang="en-US" smtClean="0"/>
              <a:t>‹#›</a:t>
            </a:fld>
            <a:endParaRPr kumimoji="1" lang="ja-JP" altLang="en-US"/>
          </a:p>
        </p:txBody>
      </p:sp>
    </p:spTree>
    <p:extLst>
      <p:ext uri="{BB962C8B-B14F-4D97-AF65-F5344CB8AC3E}">
        <p14:creationId xmlns:p14="http://schemas.microsoft.com/office/powerpoint/2010/main" val="559471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FF6DF1-A120-4A00-9CA4-D62F9B226F66}" type="datetime1">
              <a:rPr kumimoji="1" lang="ja-JP" altLang="en-US" smtClean="0"/>
              <a:t>2017/9/14</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05DFA6-C05A-47BC-8391-6EB81EE4B5A7}" type="slidenum">
              <a:rPr kumimoji="1" lang="ja-JP" altLang="en-US" smtClean="0"/>
              <a:t>‹#›</a:t>
            </a:fld>
            <a:endParaRPr kumimoji="1" lang="ja-JP" altLang="en-US"/>
          </a:p>
        </p:txBody>
      </p:sp>
    </p:spTree>
    <p:extLst>
      <p:ext uri="{BB962C8B-B14F-4D97-AF65-F5344CB8AC3E}">
        <p14:creationId xmlns:p14="http://schemas.microsoft.com/office/powerpoint/2010/main" val="38884553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lib.kobe-u.ac.jp/repository/00056119.pdf" TargetMode="External"/><Relationship Id="rId2" Type="http://schemas.openxmlformats.org/officeDocument/2006/relationships/hyperlink" Target="https://www.slideshare.net/ikedanoriyuki/140204-tmh-ver03"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37145" y="1054125"/>
            <a:ext cx="11127475" cy="2387600"/>
          </a:xfrm>
        </p:spPr>
        <p:txBody>
          <a:bodyPr>
            <a:noAutofit/>
          </a:bodyPr>
          <a:lstStyle/>
          <a:p>
            <a:r>
              <a:rPr kumimoji="1" lang="ja-JP" altLang="en-US" sz="8800" dirty="0" smtClean="0"/>
              <a:t>「体験」で差をつけろ！</a:t>
            </a:r>
            <a:endParaRPr kumimoji="1" lang="ja-JP" altLang="en-US" sz="8800" dirty="0"/>
          </a:p>
        </p:txBody>
      </p:sp>
      <p:sp>
        <p:nvSpPr>
          <p:cNvPr id="3" name="サブタイトル 2"/>
          <p:cNvSpPr>
            <a:spLocks noGrp="1"/>
          </p:cNvSpPr>
          <p:nvPr>
            <p:ph type="subTitle" idx="1"/>
          </p:nvPr>
        </p:nvSpPr>
        <p:spPr>
          <a:xfrm>
            <a:off x="1928882" y="3602062"/>
            <a:ext cx="9144000" cy="1215598"/>
          </a:xfrm>
        </p:spPr>
        <p:txBody>
          <a:bodyPr>
            <a:normAutofit/>
          </a:bodyPr>
          <a:lstStyle/>
          <a:p>
            <a:r>
              <a:rPr kumimoji="1" lang="ja-JP" altLang="en-US" sz="4800" dirty="0" smtClean="0"/>
              <a:t>～高価格への挑戦～</a:t>
            </a:r>
            <a:endParaRPr kumimoji="1" lang="ja-JP" altLang="en-US" sz="4800" dirty="0"/>
          </a:p>
        </p:txBody>
      </p:sp>
      <p:sp>
        <p:nvSpPr>
          <p:cNvPr id="4" name="テキスト ボックス 3"/>
          <p:cNvSpPr txBox="1"/>
          <p:nvPr/>
        </p:nvSpPr>
        <p:spPr>
          <a:xfrm>
            <a:off x="5868538" y="5268035"/>
            <a:ext cx="6469039" cy="1077218"/>
          </a:xfrm>
          <a:prstGeom prst="rect">
            <a:avLst/>
          </a:prstGeom>
          <a:noFill/>
        </p:spPr>
        <p:txBody>
          <a:bodyPr wrap="square" rtlCol="0">
            <a:spAutoFit/>
          </a:bodyPr>
          <a:lstStyle/>
          <a:p>
            <a:r>
              <a:rPr kumimoji="1" lang="ja-JP" altLang="en-US" sz="3200" dirty="0" smtClean="0"/>
              <a:t>拓殖大学　田嶋ゼミナール</a:t>
            </a:r>
            <a:r>
              <a:rPr kumimoji="1" lang="en-US" altLang="ja-JP" sz="3200" dirty="0" smtClean="0"/>
              <a:t>B</a:t>
            </a:r>
            <a:r>
              <a:rPr kumimoji="1" lang="ja-JP" altLang="en-US" sz="3200" dirty="0" smtClean="0"/>
              <a:t>班</a:t>
            </a:r>
            <a:endParaRPr kumimoji="1" lang="en-US" altLang="ja-JP" sz="3200" dirty="0" smtClean="0"/>
          </a:p>
          <a:p>
            <a:r>
              <a:rPr kumimoji="1" lang="ja-JP" altLang="en-US" sz="3200" dirty="0" smtClean="0"/>
              <a:t>榎本颯　小林妃奈　鈴木拓磨　李昭</a:t>
            </a:r>
            <a:endParaRPr kumimoji="1" lang="ja-JP" altLang="en-US" sz="3200" dirty="0"/>
          </a:p>
        </p:txBody>
      </p:sp>
      <p:sp>
        <p:nvSpPr>
          <p:cNvPr id="5" name="スライド番号プレースホルダー 4"/>
          <p:cNvSpPr>
            <a:spLocks noGrp="1"/>
          </p:cNvSpPr>
          <p:nvPr>
            <p:ph type="sldNum" sz="quarter" idx="12"/>
          </p:nvPr>
        </p:nvSpPr>
        <p:spPr/>
        <p:txBody>
          <a:bodyPr/>
          <a:lstStyle/>
          <a:p>
            <a:fld id="{7405DFA6-C05A-47BC-8391-6EB81EE4B5A7}" type="slidenum">
              <a:rPr kumimoji="1" lang="ja-JP" altLang="en-US" sz="2400" smtClean="0"/>
              <a:t>1</a:t>
            </a:fld>
            <a:endParaRPr kumimoji="1" lang="ja-JP" altLang="en-US" sz="2400" dirty="0"/>
          </a:p>
        </p:txBody>
      </p:sp>
    </p:spTree>
    <p:extLst>
      <p:ext uri="{BB962C8B-B14F-4D97-AF65-F5344CB8AC3E}">
        <p14:creationId xmlns:p14="http://schemas.microsoft.com/office/powerpoint/2010/main" val="39016191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36727" y="409433"/>
            <a:ext cx="11286699" cy="5562814"/>
          </a:xfrm>
        </p:spPr>
        <p:txBody>
          <a:bodyPr>
            <a:normAutofit/>
          </a:bodyPr>
          <a:lstStyle/>
          <a:p>
            <a:pPr marL="0" indent="0" algn="ctr">
              <a:buNone/>
            </a:pPr>
            <a:endParaRPr lang="en-US" altLang="ja-JP" sz="3200" dirty="0" smtClean="0"/>
          </a:p>
          <a:p>
            <a:pPr marL="0" indent="0" algn="ctr">
              <a:buNone/>
            </a:pPr>
            <a:r>
              <a:rPr lang="ja-JP" altLang="en-US" sz="3200" dirty="0" smtClean="0"/>
              <a:t>コモディティ化</a:t>
            </a:r>
            <a:r>
              <a:rPr lang="ja-JP" altLang="en-US" sz="3200" dirty="0"/>
              <a:t>の対策として製品そのもの</a:t>
            </a:r>
            <a:r>
              <a:rPr lang="ja-JP" altLang="en-US" sz="3200" dirty="0" smtClean="0"/>
              <a:t>に</a:t>
            </a:r>
            <a:endParaRPr lang="en-US" altLang="ja-JP" sz="3200" dirty="0" smtClean="0"/>
          </a:p>
          <a:p>
            <a:pPr marL="0" indent="0" algn="ctr">
              <a:buNone/>
            </a:pPr>
            <a:r>
              <a:rPr lang="ja-JP" altLang="en-US" sz="3200" dirty="0" smtClean="0"/>
              <a:t>焦点</a:t>
            </a:r>
            <a:r>
              <a:rPr lang="ja-JP" altLang="en-US" sz="3200" dirty="0"/>
              <a:t>をあてて脱コモディティしている。</a:t>
            </a:r>
          </a:p>
          <a:p>
            <a:pPr marL="0" indent="0" algn="ctr">
              <a:buNone/>
            </a:pPr>
            <a:endParaRPr lang="en-US" altLang="ja-JP" sz="3200" dirty="0" smtClean="0"/>
          </a:p>
          <a:p>
            <a:pPr marL="0" indent="0">
              <a:buNone/>
            </a:pPr>
            <a:endParaRPr lang="en-US" altLang="ja-JP" sz="4800" dirty="0"/>
          </a:p>
          <a:p>
            <a:pPr marL="0" indent="0" algn="ctr">
              <a:buNone/>
            </a:pPr>
            <a:r>
              <a:rPr lang="ja-JP" altLang="en-US" sz="4800" dirty="0" smtClean="0"/>
              <a:t>プロモーションにも重点をおいて</a:t>
            </a:r>
            <a:endParaRPr lang="en-US" altLang="ja-JP" sz="4800" dirty="0" smtClean="0"/>
          </a:p>
          <a:p>
            <a:pPr marL="0" indent="0" algn="ctr">
              <a:buNone/>
            </a:pPr>
            <a:r>
              <a:rPr lang="ja-JP" altLang="en-US" sz="4800" dirty="0" smtClean="0"/>
              <a:t>脱コモディティ化し話題になった企業が</a:t>
            </a:r>
            <a:r>
              <a:rPr lang="en-US" altLang="ja-JP" sz="4800" dirty="0" smtClean="0"/>
              <a:t>!!!</a:t>
            </a:r>
            <a:endParaRPr kumimoji="1" lang="ja-JP" altLang="en-US" sz="4800" dirty="0"/>
          </a:p>
        </p:txBody>
      </p:sp>
      <p:sp>
        <p:nvSpPr>
          <p:cNvPr id="2" name="スライド番号プレースホルダー 1"/>
          <p:cNvSpPr>
            <a:spLocks noGrp="1"/>
          </p:cNvSpPr>
          <p:nvPr>
            <p:ph type="sldNum" sz="quarter" idx="12"/>
          </p:nvPr>
        </p:nvSpPr>
        <p:spPr/>
        <p:txBody>
          <a:bodyPr/>
          <a:lstStyle/>
          <a:p>
            <a:fld id="{7405DFA6-C05A-47BC-8391-6EB81EE4B5A7}" type="slidenum">
              <a:rPr kumimoji="1" lang="ja-JP" altLang="en-US" sz="2400" smtClean="0"/>
              <a:t>10</a:t>
            </a:fld>
            <a:endParaRPr kumimoji="1" lang="ja-JP" altLang="en-US" sz="2400" dirty="0"/>
          </a:p>
        </p:txBody>
      </p:sp>
    </p:spTree>
    <p:extLst>
      <p:ext uri="{BB962C8B-B14F-4D97-AF65-F5344CB8AC3E}">
        <p14:creationId xmlns:p14="http://schemas.microsoft.com/office/powerpoint/2010/main" val="187379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5240"/>
            <a:ext cx="12192000" cy="6827520"/>
          </a:xfrm>
          <a:prstGeom prst="rect">
            <a:avLst/>
          </a:prstGeom>
        </p:spPr>
      </p:pic>
      <p:sp>
        <p:nvSpPr>
          <p:cNvPr id="2" name="スライド番号プレースホルダー 1"/>
          <p:cNvSpPr>
            <a:spLocks noGrp="1"/>
          </p:cNvSpPr>
          <p:nvPr>
            <p:ph type="sldNum" sz="quarter" idx="12"/>
          </p:nvPr>
        </p:nvSpPr>
        <p:spPr/>
        <p:txBody>
          <a:bodyPr/>
          <a:lstStyle/>
          <a:p>
            <a:fld id="{7405DFA6-C05A-47BC-8391-6EB81EE4B5A7}" type="slidenum">
              <a:rPr kumimoji="1" lang="ja-JP" altLang="en-US" sz="2400" smtClean="0"/>
              <a:t>11</a:t>
            </a:fld>
            <a:endParaRPr kumimoji="1" lang="ja-JP" altLang="en-US" sz="2400" dirty="0"/>
          </a:p>
        </p:txBody>
      </p:sp>
    </p:spTree>
    <p:extLst>
      <p:ext uri="{BB962C8B-B14F-4D97-AF65-F5344CB8AC3E}">
        <p14:creationId xmlns:p14="http://schemas.microsoft.com/office/powerpoint/2010/main" val="19394243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BALMUDA The </a:t>
            </a:r>
            <a:r>
              <a:rPr lang="en-US" altLang="ja-JP" dirty="0" smtClean="0"/>
              <a:t>Toaster</a:t>
            </a:r>
            <a:r>
              <a:rPr lang="ja-JP" altLang="en-US" dirty="0" smtClean="0"/>
              <a:t>の反響</a:t>
            </a:r>
            <a:endParaRPr kumimoji="1" lang="ja-JP" altLang="en-US" dirty="0"/>
          </a:p>
        </p:txBody>
      </p:sp>
      <p:pic>
        <p:nvPicPr>
          <p:cNvPr id="4" name="コンテンツ プレースホルダー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247792" y="1388809"/>
            <a:ext cx="4841081" cy="3048425"/>
          </a:xfrm>
          <a:prstGeom prst="rect">
            <a:avLst/>
          </a:prstGeom>
        </p:spPr>
      </p:pic>
      <p:sp>
        <p:nvSpPr>
          <p:cNvPr id="5" name="テキスト ボックス 4"/>
          <p:cNvSpPr txBox="1"/>
          <p:nvPr/>
        </p:nvSpPr>
        <p:spPr>
          <a:xfrm>
            <a:off x="6498465" y="1388809"/>
            <a:ext cx="4855335" cy="1169551"/>
          </a:xfrm>
          <a:prstGeom prst="rect">
            <a:avLst/>
          </a:prstGeom>
          <a:noFill/>
        </p:spPr>
        <p:txBody>
          <a:bodyPr wrap="square" rtlCol="0">
            <a:spAutoFit/>
          </a:bodyPr>
          <a:lstStyle/>
          <a:p>
            <a:r>
              <a:rPr kumimoji="1" lang="ja-JP" altLang="en-US" dirty="0" smtClean="0"/>
              <a:t>当初の販売目標は年間６万～７万台だったが、発売から１年近くたった今年４月までにその約２倍の実績を達成した。</a:t>
            </a:r>
            <a:endParaRPr kumimoji="1" lang="en-US" altLang="ja-JP" dirty="0" smtClean="0"/>
          </a:p>
          <a:p>
            <a:pPr algn="r"/>
            <a:r>
              <a:rPr lang="ja-JP" altLang="en-US" sz="1600" dirty="0" smtClean="0"/>
              <a:t>（日経</a:t>
            </a:r>
            <a:r>
              <a:rPr lang="en-US" altLang="ja-JP" sz="1600" dirty="0" smtClean="0"/>
              <a:t>TRENDY</a:t>
            </a:r>
            <a:r>
              <a:rPr lang="ja-JP" altLang="en-US" sz="1600" dirty="0" smtClean="0"/>
              <a:t>　</a:t>
            </a:r>
            <a:r>
              <a:rPr lang="en-US" altLang="ja-JP" sz="1600" dirty="0" smtClean="0"/>
              <a:t>2016/06</a:t>
            </a:r>
            <a:r>
              <a:rPr lang="ja-JP" altLang="en-US" sz="1600" dirty="0" smtClean="0"/>
              <a:t>号）</a:t>
            </a:r>
            <a:endParaRPr kumimoji="1" lang="ja-JP" altLang="en-US" sz="1600" dirty="0"/>
          </a:p>
        </p:txBody>
      </p:sp>
      <p:pic>
        <p:nvPicPr>
          <p:cNvPr id="6" name="図 5"/>
          <p:cNvPicPr>
            <a:picLocks noChangeAspect="1"/>
          </p:cNvPicPr>
          <p:nvPr/>
        </p:nvPicPr>
        <p:blipFill>
          <a:blip r:embed="rId3"/>
          <a:stretch>
            <a:fillRect/>
          </a:stretch>
        </p:blipFill>
        <p:spPr>
          <a:xfrm>
            <a:off x="6968135" y="2496368"/>
            <a:ext cx="3636176" cy="2036258"/>
          </a:xfrm>
          <a:prstGeom prst="rect">
            <a:avLst/>
          </a:prstGeom>
        </p:spPr>
      </p:pic>
      <p:sp>
        <p:nvSpPr>
          <p:cNvPr id="7" name="テキスト ボックス 6"/>
          <p:cNvSpPr txBox="1"/>
          <p:nvPr/>
        </p:nvSpPr>
        <p:spPr>
          <a:xfrm>
            <a:off x="838200" y="4949922"/>
            <a:ext cx="10765665" cy="1754326"/>
          </a:xfrm>
          <a:prstGeom prst="rect">
            <a:avLst/>
          </a:prstGeom>
          <a:noFill/>
        </p:spPr>
        <p:txBody>
          <a:bodyPr wrap="square" rtlCol="0">
            <a:spAutoFit/>
          </a:bodyPr>
          <a:lstStyle/>
          <a:p>
            <a:pPr algn="ctr"/>
            <a:r>
              <a:rPr kumimoji="1" lang="ja-JP" altLang="en-US" sz="3600" dirty="0" smtClean="0"/>
              <a:t>通常３千円から５千円のトースターが多いが</a:t>
            </a:r>
            <a:endParaRPr kumimoji="1" lang="en-US" altLang="ja-JP" sz="3600" dirty="0" smtClean="0"/>
          </a:p>
          <a:p>
            <a:pPr algn="ctr"/>
            <a:r>
              <a:rPr kumimoji="1" lang="ja-JP" altLang="en-US" sz="3600" dirty="0" smtClean="0"/>
              <a:t>２万５千円近くする</a:t>
            </a:r>
            <a:r>
              <a:rPr kumimoji="1" lang="ja-JP" altLang="en-US" sz="3600" u="sng" dirty="0" smtClean="0">
                <a:solidFill>
                  <a:srgbClr val="FF0000"/>
                </a:solidFill>
              </a:rPr>
              <a:t>高価格</a:t>
            </a:r>
            <a:r>
              <a:rPr kumimoji="1" lang="ja-JP" altLang="en-US" sz="3600" dirty="0" smtClean="0"/>
              <a:t>にも</a:t>
            </a:r>
            <a:r>
              <a:rPr lang="ja-JP" altLang="en-US" sz="3600" dirty="0" smtClean="0"/>
              <a:t>関わらず大ヒット！！</a:t>
            </a:r>
            <a:endParaRPr lang="en-US" altLang="ja-JP" sz="3600" dirty="0" smtClean="0"/>
          </a:p>
          <a:p>
            <a:pPr algn="ctr"/>
            <a:r>
              <a:rPr lang="ja-JP" altLang="en-US" sz="3600" dirty="0" smtClean="0"/>
              <a:t>高級トースター市場を切り開いた！！</a:t>
            </a:r>
            <a:endParaRPr lang="en-US" altLang="ja-JP" sz="3600" dirty="0" smtClean="0"/>
          </a:p>
        </p:txBody>
      </p:sp>
      <p:sp>
        <p:nvSpPr>
          <p:cNvPr id="3" name="スライド番号プレースホルダー 2"/>
          <p:cNvSpPr>
            <a:spLocks noGrp="1"/>
          </p:cNvSpPr>
          <p:nvPr>
            <p:ph type="sldNum" sz="quarter" idx="12"/>
          </p:nvPr>
        </p:nvSpPr>
        <p:spPr/>
        <p:txBody>
          <a:bodyPr/>
          <a:lstStyle/>
          <a:p>
            <a:fld id="{7405DFA6-C05A-47BC-8391-6EB81EE4B5A7}" type="slidenum">
              <a:rPr kumimoji="1" lang="ja-JP" altLang="en-US" sz="2400" smtClean="0"/>
              <a:t>12</a:t>
            </a:fld>
            <a:endParaRPr kumimoji="1" lang="ja-JP" altLang="en-US" sz="2400" dirty="0"/>
          </a:p>
        </p:txBody>
      </p:sp>
    </p:spTree>
    <p:extLst>
      <p:ext uri="{BB962C8B-B14F-4D97-AF65-F5344CB8AC3E}">
        <p14:creationId xmlns:p14="http://schemas.microsoft.com/office/powerpoint/2010/main" val="24122975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バルミューダによる脱コモディティ化</a:t>
            </a:r>
            <a:endParaRPr kumimoji="1" lang="ja-JP" altLang="en-US" dirty="0"/>
          </a:p>
        </p:txBody>
      </p:sp>
      <p:sp>
        <p:nvSpPr>
          <p:cNvPr id="3" name="コンテンツ プレースホルダー 2"/>
          <p:cNvSpPr>
            <a:spLocks noGrp="1"/>
          </p:cNvSpPr>
          <p:nvPr>
            <p:ph idx="1"/>
          </p:nvPr>
        </p:nvSpPr>
        <p:spPr>
          <a:xfrm>
            <a:off x="838200" y="1825625"/>
            <a:ext cx="10515600" cy="3441834"/>
          </a:xfrm>
        </p:spPr>
        <p:txBody>
          <a:bodyPr/>
          <a:lstStyle/>
          <a:p>
            <a:pPr marL="514350" indent="-514350">
              <a:buFont typeface="+mj-ea"/>
              <a:buAutoNum type="circleNumDbPlain"/>
            </a:pPr>
            <a:r>
              <a:rPr lang="ja-JP" altLang="en-US" dirty="0"/>
              <a:t>機</a:t>
            </a:r>
            <a:r>
              <a:rPr kumimoji="1" lang="ja-JP" altLang="en-US" dirty="0" smtClean="0"/>
              <a:t>能</a:t>
            </a:r>
            <a:endParaRPr kumimoji="1" lang="en-US" altLang="ja-JP" dirty="0" smtClean="0"/>
          </a:p>
          <a:p>
            <a:pPr marL="0" indent="0">
              <a:buNone/>
            </a:pPr>
            <a:r>
              <a:rPr lang="ja-JP" altLang="en-US" dirty="0" smtClean="0"/>
              <a:t>完璧な温度制御とスチームで「最高においしいトーストが作れる」うたい文句を実現。</a:t>
            </a:r>
            <a:endParaRPr kumimoji="1" lang="en-US" altLang="ja-JP" dirty="0" smtClean="0"/>
          </a:p>
          <a:p>
            <a:pPr marL="0" indent="0">
              <a:buNone/>
            </a:pPr>
            <a:endParaRPr kumimoji="1" lang="en-US" altLang="ja-JP" dirty="0" smtClean="0"/>
          </a:p>
          <a:p>
            <a:pPr marL="514350" indent="-514350">
              <a:buFont typeface="+mj-ea"/>
              <a:buAutoNum type="circleNumDbPlain" startAt="2"/>
            </a:pPr>
            <a:r>
              <a:rPr lang="ja-JP" altLang="en-US" dirty="0" smtClean="0"/>
              <a:t>デザイン</a:t>
            </a:r>
            <a:endParaRPr lang="en-US" altLang="ja-JP" dirty="0" smtClean="0"/>
          </a:p>
          <a:p>
            <a:pPr marL="0" indent="0">
              <a:buNone/>
            </a:pPr>
            <a:r>
              <a:rPr kumimoji="1" lang="ja-JP" altLang="en-US" dirty="0"/>
              <a:t>魔女</a:t>
            </a:r>
            <a:r>
              <a:rPr kumimoji="1" lang="ja-JP" altLang="en-US" dirty="0" smtClean="0"/>
              <a:t>の宅急便のかまどからインスピレーションを受け、古くからある窯を意識したデザイン。</a:t>
            </a:r>
            <a:endParaRPr kumimoji="1" lang="ja-JP" altLang="en-US" dirty="0"/>
          </a:p>
        </p:txBody>
      </p:sp>
      <p:sp>
        <p:nvSpPr>
          <p:cNvPr id="6" name="スライド番号プレースホルダー 5"/>
          <p:cNvSpPr>
            <a:spLocks noGrp="1"/>
          </p:cNvSpPr>
          <p:nvPr>
            <p:ph type="sldNum" sz="quarter" idx="12"/>
          </p:nvPr>
        </p:nvSpPr>
        <p:spPr/>
        <p:txBody>
          <a:bodyPr/>
          <a:lstStyle/>
          <a:p>
            <a:fld id="{7405DFA6-C05A-47BC-8391-6EB81EE4B5A7}" type="slidenum">
              <a:rPr kumimoji="1" lang="ja-JP" altLang="en-US" sz="2400" smtClean="0"/>
              <a:t>13</a:t>
            </a:fld>
            <a:endParaRPr kumimoji="1" lang="ja-JP" altLang="en-US" sz="2400" dirty="0"/>
          </a:p>
        </p:txBody>
      </p:sp>
      <p:sp>
        <p:nvSpPr>
          <p:cNvPr id="4" name="テキスト ボックス 3"/>
          <p:cNvSpPr txBox="1"/>
          <p:nvPr/>
        </p:nvSpPr>
        <p:spPr>
          <a:xfrm>
            <a:off x="1405721" y="5488739"/>
            <a:ext cx="10371160" cy="646331"/>
          </a:xfrm>
          <a:prstGeom prst="rect">
            <a:avLst/>
          </a:prstGeom>
          <a:noFill/>
        </p:spPr>
        <p:txBody>
          <a:bodyPr wrap="square" rtlCol="0">
            <a:spAutoFit/>
          </a:bodyPr>
          <a:lstStyle/>
          <a:p>
            <a:r>
              <a:rPr kumimoji="1" lang="ja-JP" altLang="en-US" sz="3600" dirty="0" smtClean="0"/>
              <a:t>バルミューダーの成功要因はこれだけではない</a:t>
            </a:r>
            <a:r>
              <a:rPr kumimoji="1" lang="en-US" altLang="ja-JP" sz="3600" dirty="0" smtClean="0"/>
              <a:t>!!</a:t>
            </a:r>
            <a:endParaRPr kumimoji="1" lang="ja-JP" altLang="en-US" sz="3600" dirty="0"/>
          </a:p>
        </p:txBody>
      </p:sp>
    </p:spTree>
    <p:extLst>
      <p:ext uri="{BB962C8B-B14F-4D97-AF65-F5344CB8AC3E}">
        <p14:creationId xmlns:p14="http://schemas.microsoft.com/office/powerpoint/2010/main" val="29033966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656823"/>
            <a:ext cx="10515600" cy="5520140"/>
          </a:xfrm>
        </p:spPr>
        <p:txBody>
          <a:bodyPr/>
          <a:lstStyle/>
          <a:p>
            <a:pPr marL="0" indent="0" algn="ctr">
              <a:buNone/>
            </a:pPr>
            <a:endParaRPr kumimoji="1" lang="en-US" altLang="ja-JP" dirty="0" smtClean="0"/>
          </a:p>
          <a:p>
            <a:pPr marL="0" indent="0" algn="ctr">
              <a:buNone/>
            </a:pPr>
            <a:endParaRPr lang="en-US" altLang="ja-JP" dirty="0"/>
          </a:p>
          <a:p>
            <a:pPr marL="0" indent="0" algn="ctr">
              <a:buNone/>
            </a:pPr>
            <a:endParaRPr kumimoji="1" lang="en-US" altLang="ja-JP" dirty="0" smtClean="0"/>
          </a:p>
          <a:p>
            <a:pPr marL="0" indent="0" algn="ctr">
              <a:buNone/>
            </a:pPr>
            <a:endParaRPr lang="en-US" altLang="ja-JP" dirty="0"/>
          </a:p>
          <a:p>
            <a:pPr marL="0" indent="0" algn="ctr">
              <a:buNone/>
            </a:pPr>
            <a:r>
              <a:rPr kumimoji="1" lang="ja-JP" altLang="en-US" sz="4800" dirty="0" smtClean="0"/>
              <a:t>「モノではなく</a:t>
            </a:r>
            <a:r>
              <a:rPr lang="ja-JP" altLang="en-US" sz="4800" dirty="0" smtClean="0"/>
              <a:t>“体験”</a:t>
            </a:r>
            <a:r>
              <a:rPr kumimoji="1" lang="ja-JP" altLang="en-US" sz="4800" dirty="0" smtClean="0"/>
              <a:t>を売る」</a:t>
            </a:r>
            <a:endParaRPr kumimoji="1" lang="ja-JP" altLang="en-US" sz="4800" dirty="0"/>
          </a:p>
        </p:txBody>
      </p:sp>
      <p:sp>
        <p:nvSpPr>
          <p:cNvPr id="4" name="テキスト ボックス 3"/>
          <p:cNvSpPr txBox="1"/>
          <p:nvPr/>
        </p:nvSpPr>
        <p:spPr>
          <a:xfrm>
            <a:off x="7787761" y="3445469"/>
            <a:ext cx="4418527" cy="369332"/>
          </a:xfrm>
          <a:prstGeom prst="rect">
            <a:avLst/>
          </a:prstGeom>
          <a:noFill/>
        </p:spPr>
        <p:txBody>
          <a:bodyPr wrap="square" rtlCol="0">
            <a:spAutoFit/>
          </a:bodyPr>
          <a:lstStyle/>
          <a:p>
            <a:r>
              <a:rPr kumimoji="1" lang="ja-JP" altLang="en-US" dirty="0" smtClean="0"/>
              <a:t>（バルミューダ　代表取締役　寺尾玄）</a:t>
            </a:r>
            <a:endParaRPr kumimoji="1" lang="ja-JP" altLang="en-US" dirty="0"/>
          </a:p>
        </p:txBody>
      </p:sp>
      <p:sp>
        <p:nvSpPr>
          <p:cNvPr id="2" name="スライド番号プレースホルダー 1"/>
          <p:cNvSpPr>
            <a:spLocks noGrp="1"/>
          </p:cNvSpPr>
          <p:nvPr>
            <p:ph type="sldNum" sz="quarter" idx="12"/>
          </p:nvPr>
        </p:nvSpPr>
        <p:spPr/>
        <p:txBody>
          <a:bodyPr/>
          <a:lstStyle/>
          <a:p>
            <a:fld id="{7405DFA6-C05A-47BC-8391-6EB81EE4B5A7}" type="slidenum">
              <a:rPr kumimoji="1" lang="ja-JP" altLang="en-US" sz="2400" smtClean="0"/>
              <a:t>14</a:t>
            </a:fld>
            <a:endParaRPr kumimoji="1" lang="ja-JP" altLang="en-US" sz="2400" dirty="0"/>
          </a:p>
        </p:txBody>
      </p:sp>
    </p:spTree>
    <p:extLst>
      <p:ext uri="{BB962C8B-B14F-4D97-AF65-F5344CB8AC3E}">
        <p14:creationId xmlns:p14="http://schemas.microsoft.com/office/powerpoint/2010/main" val="378629448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体験を売るとは？</a:t>
            </a:r>
            <a:endParaRPr kumimoji="1" lang="ja-JP" altLang="en-US" dirty="0"/>
          </a:p>
        </p:txBody>
      </p:sp>
      <p:sp>
        <p:nvSpPr>
          <p:cNvPr id="3" name="コンテンツ プレースホルダー 2"/>
          <p:cNvSpPr>
            <a:spLocks noGrp="1"/>
          </p:cNvSpPr>
          <p:nvPr>
            <p:ph idx="1"/>
          </p:nvPr>
        </p:nvSpPr>
        <p:spPr>
          <a:xfrm>
            <a:off x="838200" y="1445107"/>
            <a:ext cx="10515600" cy="4912800"/>
          </a:xfrm>
        </p:spPr>
        <p:txBody>
          <a:bodyPr>
            <a:normAutofit/>
          </a:bodyPr>
          <a:lstStyle/>
          <a:p>
            <a:pPr marL="0" indent="0">
              <a:buNone/>
            </a:pPr>
            <a:r>
              <a:rPr lang="ja-JP" altLang="en-US" sz="3600" dirty="0" smtClean="0"/>
              <a:t>「体験」</a:t>
            </a:r>
            <a:endParaRPr lang="en-US" altLang="ja-JP" sz="3600" dirty="0" smtClean="0"/>
          </a:p>
          <a:p>
            <a:pPr marL="0" indent="0">
              <a:buNone/>
            </a:pPr>
            <a:r>
              <a:rPr lang="ja-JP" altLang="en-US" dirty="0" smtClean="0"/>
              <a:t>→実際に肌で何かを感じたり、感動したりすることにより、顧客の感性や感覚に訴えかける価値のこと。</a:t>
            </a:r>
            <a:endParaRPr lang="en-US" altLang="ja-JP" dirty="0" smtClean="0"/>
          </a:p>
          <a:p>
            <a:pPr marL="0" indent="0">
              <a:buNone/>
            </a:pPr>
            <a:endParaRPr lang="en-US" altLang="ja-JP" dirty="0"/>
          </a:p>
        </p:txBody>
      </p:sp>
      <p:sp>
        <p:nvSpPr>
          <p:cNvPr id="4" name="テキスト ボックス 3"/>
          <p:cNvSpPr txBox="1"/>
          <p:nvPr/>
        </p:nvSpPr>
        <p:spPr>
          <a:xfrm>
            <a:off x="838200" y="4496033"/>
            <a:ext cx="10816988" cy="1323439"/>
          </a:xfrm>
          <a:prstGeom prst="rect">
            <a:avLst/>
          </a:prstGeom>
          <a:noFill/>
        </p:spPr>
        <p:txBody>
          <a:bodyPr wrap="square" rtlCol="0">
            <a:spAutoFit/>
          </a:bodyPr>
          <a:lstStyle/>
          <a:p>
            <a:r>
              <a:rPr lang="ja-JP" altLang="en-US" sz="4000" u="sng" dirty="0"/>
              <a:t>製品・サービスをモノとして売るのではなく、製品サービスを通してライフスタイルを提案する。</a:t>
            </a:r>
          </a:p>
        </p:txBody>
      </p:sp>
      <p:sp>
        <p:nvSpPr>
          <p:cNvPr id="5" name="下矢印 4"/>
          <p:cNvSpPr/>
          <p:nvPr/>
        </p:nvSpPr>
        <p:spPr>
          <a:xfrm>
            <a:off x="5570561" y="2871950"/>
            <a:ext cx="1050878" cy="1645459"/>
          </a:xfrm>
          <a:prstGeom prst="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2261322" y="5855221"/>
            <a:ext cx="9701939" cy="369332"/>
          </a:xfrm>
          <a:prstGeom prst="rect">
            <a:avLst/>
          </a:prstGeom>
          <a:noFill/>
        </p:spPr>
        <p:txBody>
          <a:bodyPr wrap="square" rtlCol="0">
            <a:spAutoFit/>
          </a:bodyPr>
          <a:lstStyle/>
          <a:p>
            <a:pPr algn="r"/>
            <a:r>
              <a:rPr kumimoji="1" lang="ja-JP" altLang="en-US" dirty="0" smtClean="0"/>
              <a:t>（</a:t>
            </a:r>
            <a:r>
              <a:rPr kumimoji="1" lang="en-US" altLang="ja-JP" dirty="0" smtClean="0"/>
              <a:t>2005</a:t>
            </a:r>
            <a:r>
              <a:rPr kumimoji="1" lang="ja-JP" altLang="en-US" dirty="0" smtClean="0"/>
              <a:t>　</a:t>
            </a:r>
            <a:r>
              <a:rPr kumimoji="1" lang="en-US" altLang="ja-JP" dirty="0" smtClean="0"/>
              <a:t>『</a:t>
            </a:r>
            <a:r>
              <a:rPr kumimoji="1" lang="ja-JP" altLang="en-US" dirty="0" smtClean="0"/>
              <a:t>ヒットを生む経験価値創造</a:t>
            </a:r>
            <a:r>
              <a:rPr kumimoji="1" lang="en-US" altLang="ja-JP" dirty="0" smtClean="0"/>
              <a:t>』</a:t>
            </a:r>
            <a:r>
              <a:rPr kumimoji="1" lang="ja-JP" altLang="en-US" dirty="0" smtClean="0"/>
              <a:t>　長沢伸也）</a:t>
            </a:r>
            <a:endParaRPr kumimoji="1" lang="ja-JP" altLang="en-US" dirty="0"/>
          </a:p>
        </p:txBody>
      </p:sp>
      <p:sp>
        <p:nvSpPr>
          <p:cNvPr id="6" name="スライド番号プレースホルダー 5"/>
          <p:cNvSpPr>
            <a:spLocks noGrp="1"/>
          </p:cNvSpPr>
          <p:nvPr>
            <p:ph type="sldNum" sz="quarter" idx="12"/>
          </p:nvPr>
        </p:nvSpPr>
        <p:spPr/>
        <p:txBody>
          <a:bodyPr/>
          <a:lstStyle/>
          <a:p>
            <a:fld id="{7405DFA6-C05A-47BC-8391-6EB81EE4B5A7}" type="slidenum">
              <a:rPr kumimoji="1" lang="ja-JP" altLang="en-US" sz="2400" smtClean="0"/>
              <a:t>15</a:t>
            </a:fld>
            <a:endParaRPr kumimoji="1" lang="ja-JP" altLang="en-US" sz="2400" dirty="0"/>
          </a:p>
        </p:txBody>
      </p:sp>
    </p:spTree>
    <p:extLst>
      <p:ext uri="{BB962C8B-B14F-4D97-AF65-F5344CB8AC3E}">
        <p14:creationId xmlns:p14="http://schemas.microsoft.com/office/powerpoint/2010/main" val="27421103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p:cNvPicPr>
            <a:picLocks noChangeAspect="1"/>
          </p:cNvPicPr>
          <p:nvPr/>
        </p:nvPicPr>
        <p:blipFill>
          <a:blip r:embed="rId3">
            <a:extLst>
              <a:ext uri="{BEBA8EAE-BF5A-486C-A8C5-ECC9F3942E4B}">
                <a14:imgProps xmlns:a14="http://schemas.microsoft.com/office/drawing/2010/main">
                  <a14:imgLayer r:embed="rId4">
                    <a14:imgEffect>
                      <a14:sharpenSoften amount="-2000"/>
                    </a14:imgEffect>
                    <a14:imgEffect>
                      <a14:brightnessContrast bright="66000"/>
                    </a14:imgEffect>
                  </a14:imgLayer>
                </a14:imgProps>
              </a:ext>
            </a:extLst>
          </a:blip>
          <a:stretch>
            <a:fillRect/>
          </a:stretch>
        </p:blipFill>
        <p:spPr>
          <a:xfrm>
            <a:off x="3050119" y="202302"/>
            <a:ext cx="6590714" cy="6590714"/>
          </a:xfrm>
          <a:prstGeom prst="rect">
            <a:avLst/>
          </a:prstGeom>
        </p:spPr>
      </p:pic>
      <p:sp>
        <p:nvSpPr>
          <p:cNvPr id="2" name="タイトル 1"/>
          <p:cNvSpPr>
            <a:spLocks noGrp="1"/>
          </p:cNvSpPr>
          <p:nvPr>
            <p:ph type="title"/>
          </p:nvPr>
        </p:nvSpPr>
        <p:spPr>
          <a:xfrm>
            <a:off x="766385" y="393260"/>
            <a:ext cx="11158182" cy="1325563"/>
          </a:xfrm>
        </p:spPr>
        <p:txBody>
          <a:bodyPr>
            <a:normAutofit/>
          </a:bodyPr>
          <a:lstStyle/>
          <a:p>
            <a:r>
              <a:rPr kumimoji="1" lang="ja-JP" altLang="en-US" dirty="0" smtClean="0"/>
              <a:t>みなさんはどちらの観覧車乗りたいですか？</a:t>
            </a:r>
            <a:endParaRPr kumimoji="1" lang="ja-JP" altLang="en-US" dirty="0"/>
          </a:p>
        </p:txBody>
      </p:sp>
      <p:sp>
        <p:nvSpPr>
          <p:cNvPr id="5" name="角丸四角形 4"/>
          <p:cNvSpPr/>
          <p:nvPr/>
        </p:nvSpPr>
        <p:spPr>
          <a:xfrm>
            <a:off x="6701051" y="2755928"/>
            <a:ext cx="5223516" cy="330724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Arial" panose="020B0604020202020204" pitchFamily="34" charset="0"/>
              <a:buChar char="•"/>
            </a:pPr>
            <a:r>
              <a:rPr lang="ja-JP" altLang="en-US" sz="2800" dirty="0">
                <a:solidFill>
                  <a:schemeClr val="tx1"/>
                </a:solidFill>
              </a:rPr>
              <a:t>値段は</a:t>
            </a:r>
            <a:r>
              <a:rPr lang="ja-JP" altLang="en-US" sz="2800" dirty="0" smtClean="0">
                <a:solidFill>
                  <a:schemeClr val="tx1"/>
                </a:solidFill>
              </a:rPr>
              <a:t>３００円</a:t>
            </a:r>
            <a:endParaRPr lang="en-US" altLang="ja-JP" sz="2800" dirty="0" smtClean="0">
              <a:solidFill>
                <a:schemeClr val="tx1"/>
              </a:solidFill>
            </a:endParaRPr>
          </a:p>
          <a:p>
            <a:pPr marL="457200" indent="-457200">
              <a:buFont typeface="Arial" panose="020B0604020202020204" pitchFamily="34" charset="0"/>
              <a:buChar char="•"/>
            </a:pPr>
            <a:r>
              <a:rPr lang="ja-JP" altLang="en-US" sz="2800" dirty="0" smtClean="0">
                <a:solidFill>
                  <a:schemeClr val="tx1"/>
                </a:solidFill>
              </a:rPr>
              <a:t>効率</a:t>
            </a:r>
            <a:r>
              <a:rPr lang="ja-JP" altLang="en-US" sz="2800" dirty="0">
                <a:solidFill>
                  <a:schemeClr val="tx1"/>
                </a:solidFill>
              </a:rPr>
              <a:t>重視のため相席</a:t>
            </a:r>
            <a:r>
              <a:rPr lang="ja-JP" altLang="en-US" sz="2800" dirty="0" smtClean="0">
                <a:solidFill>
                  <a:schemeClr val="tx1"/>
                </a:solidFill>
              </a:rPr>
              <a:t>の</a:t>
            </a:r>
            <a:endParaRPr lang="en-US" altLang="ja-JP" sz="2800" dirty="0" smtClean="0">
              <a:solidFill>
                <a:schemeClr val="tx1"/>
              </a:solidFill>
            </a:endParaRPr>
          </a:p>
          <a:p>
            <a:r>
              <a:rPr lang="ja-JP" altLang="en-US" sz="2800" dirty="0">
                <a:solidFill>
                  <a:schemeClr val="tx1"/>
                </a:solidFill>
              </a:rPr>
              <a:t>　</a:t>
            </a:r>
            <a:r>
              <a:rPr lang="ja-JP" altLang="en-US" sz="2800" dirty="0" smtClean="0">
                <a:solidFill>
                  <a:schemeClr val="tx1"/>
                </a:solidFill>
              </a:rPr>
              <a:t>　可能性</a:t>
            </a:r>
            <a:r>
              <a:rPr lang="ja-JP" altLang="en-US" sz="2800" dirty="0">
                <a:solidFill>
                  <a:schemeClr val="tx1"/>
                </a:solidFill>
              </a:rPr>
              <a:t>あり</a:t>
            </a:r>
            <a:endParaRPr lang="en-US" altLang="ja-JP" sz="2800" dirty="0">
              <a:solidFill>
                <a:schemeClr val="tx1"/>
              </a:solidFill>
            </a:endParaRPr>
          </a:p>
          <a:p>
            <a:pPr marL="457200" indent="-457200">
              <a:buFont typeface="Arial" panose="020B0604020202020204" pitchFamily="34" charset="0"/>
              <a:buChar char="•"/>
            </a:pPr>
            <a:r>
              <a:rPr lang="ja-JP" altLang="en-US" sz="2800" dirty="0">
                <a:solidFill>
                  <a:schemeClr val="tx1"/>
                </a:solidFill>
              </a:rPr>
              <a:t>待ち時間１５分</a:t>
            </a:r>
            <a:endParaRPr lang="en-US" altLang="ja-JP" sz="2800" dirty="0">
              <a:solidFill>
                <a:schemeClr val="tx1"/>
              </a:solidFill>
            </a:endParaRPr>
          </a:p>
        </p:txBody>
      </p:sp>
      <p:sp>
        <p:nvSpPr>
          <p:cNvPr id="7" name="テキスト ボックス 6"/>
          <p:cNvSpPr txBox="1"/>
          <p:nvPr/>
        </p:nvSpPr>
        <p:spPr>
          <a:xfrm>
            <a:off x="7560818" y="2117148"/>
            <a:ext cx="3503981" cy="800219"/>
          </a:xfrm>
          <a:prstGeom prst="rect">
            <a:avLst/>
          </a:prstGeom>
          <a:noFill/>
        </p:spPr>
        <p:txBody>
          <a:bodyPr wrap="square" rtlCol="0">
            <a:spAutoFit/>
          </a:bodyPr>
          <a:lstStyle/>
          <a:p>
            <a:pPr algn="ctr"/>
            <a:r>
              <a:rPr lang="ja-JP" altLang="en-US" sz="2800" dirty="0" smtClean="0"/>
              <a:t>観覧車Ｂ</a:t>
            </a:r>
            <a:endParaRPr lang="en-US" altLang="ja-JP" sz="2800" dirty="0"/>
          </a:p>
          <a:p>
            <a:endParaRPr lang="en-US" altLang="ja-JP" dirty="0"/>
          </a:p>
        </p:txBody>
      </p:sp>
      <p:sp>
        <p:nvSpPr>
          <p:cNvPr id="9" name="角丸四角形 8"/>
          <p:cNvSpPr/>
          <p:nvPr/>
        </p:nvSpPr>
        <p:spPr>
          <a:xfrm>
            <a:off x="355757" y="2755927"/>
            <a:ext cx="5223516" cy="330724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Arial" panose="020B0604020202020204" pitchFamily="34" charset="0"/>
              <a:buChar char="•"/>
            </a:pPr>
            <a:r>
              <a:rPr lang="ja-JP" altLang="en-US" sz="2800" dirty="0" smtClean="0">
                <a:solidFill>
                  <a:schemeClr val="tx1"/>
                </a:solidFill>
              </a:rPr>
              <a:t>値段</a:t>
            </a:r>
            <a:r>
              <a:rPr lang="ja-JP" altLang="en-US" sz="2800" dirty="0">
                <a:solidFill>
                  <a:schemeClr val="tx1"/>
                </a:solidFill>
              </a:rPr>
              <a:t>は</a:t>
            </a:r>
            <a:r>
              <a:rPr lang="ja-JP" altLang="en-US" sz="2800" dirty="0" smtClean="0">
                <a:solidFill>
                  <a:schemeClr val="tx1"/>
                </a:solidFill>
              </a:rPr>
              <a:t>９００円</a:t>
            </a:r>
            <a:endParaRPr lang="en-US" altLang="ja-JP" sz="2800" dirty="0">
              <a:solidFill>
                <a:schemeClr val="tx1"/>
              </a:solidFill>
            </a:endParaRPr>
          </a:p>
          <a:p>
            <a:pPr marL="457200" indent="-457200">
              <a:buFont typeface="Arial" panose="020B0604020202020204" pitchFamily="34" charset="0"/>
              <a:buChar char="•"/>
            </a:pPr>
            <a:r>
              <a:rPr lang="ja-JP" altLang="en-US" sz="2800" dirty="0">
                <a:solidFill>
                  <a:schemeClr val="tx1"/>
                </a:solidFill>
              </a:rPr>
              <a:t>絶対に相席にはならない</a:t>
            </a:r>
            <a:endParaRPr lang="en-US" altLang="ja-JP" sz="2800" dirty="0">
              <a:solidFill>
                <a:schemeClr val="tx1"/>
              </a:solidFill>
            </a:endParaRPr>
          </a:p>
          <a:p>
            <a:pPr marL="457200" indent="-457200">
              <a:buFont typeface="Arial" panose="020B0604020202020204" pitchFamily="34" charset="0"/>
              <a:buChar char="•"/>
            </a:pPr>
            <a:r>
              <a:rPr lang="ja-JP" altLang="en-US" sz="2800" dirty="0">
                <a:solidFill>
                  <a:schemeClr val="tx1"/>
                </a:solidFill>
              </a:rPr>
              <a:t>待ち時間</a:t>
            </a:r>
            <a:r>
              <a:rPr lang="ja-JP" altLang="en-US" sz="2800" dirty="0" smtClean="0">
                <a:solidFill>
                  <a:schemeClr val="tx1"/>
                </a:solidFill>
              </a:rPr>
              <a:t>４５分</a:t>
            </a:r>
            <a:endParaRPr lang="en-US" altLang="ja-JP" sz="2800" dirty="0">
              <a:solidFill>
                <a:schemeClr val="tx1"/>
              </a:solidFill>
            </a:endParaRPr>
          </a:p>
        </p:txBody>
      </p:sp>
      <p:sp>
        <p:nvSpPr>
          <p:cNvPr id="10" name="テキスト ボックス 9"/>
          <p:cNvSpPr txBox="1"/>
          <p:nvPr/>
        </p:nvSpPr>
        <p:spPr>
          <a:xfrm>
            <a:off x="1099720" y="2117148"/>
            <a:ext cx="3735589" cy="523220"/>
          </a:xfrm>
          <a:prstGeom prst="rect">
            <a:avLst/>
          </a:prstGeom>
          <a:noFill/>
        </p:spPr>
        <p:txBody>
          <a:bodyPr wrap="square" rtlCol="0">
            <a:spAutoFit/>
          </a:bodyPr>
          <a:lstStyle/>
          <a:p>
            <a:pPr algn="ctr"/>
            <a:r>
              <a:rPr kumimoji="1" lang="ja-JP" altLang="en-US" sz="2800" dirty="0" smtClean="0"/>
              <a:t>観覧車</a:t>
            </a:r>
            <a:r>
              <a:rPr kumimoji="1" lang="en-US" altLang="ja-JP" sz="2800" dirty="0" smtClean="0"/>
              <a:t>A</a:t>
            </a:r>
            <a:endParaRPr kumimoji="1" lang="ja-JP" altLang="en-US" sz="2800" dirty="0"/>
          </a:p>
        </p:txBody>
      </p:sp>
      <p:sp>
        <p:nvSpPr>
          <p:cNvPr id="13" name="テキスト ボックス 12"/>
          <p:cNvSpPr txBox="1"/>
          <p:nvPr/>
        </p:nvSpPr>
        <p:spPr>
          <a:xfrm>
            <a:off x="838200" y="1486858"/>
            <a:ext cx="7211767" cy="523220"/>
          </a:xfrm>
          <a:prstGeom prst="rect">
            <a:avLst/>
          </a:prstGeom>
          <a:noFill/>
        </p:spPr>
        <p:txBody>
          <a:bodyPr wrap="square" rtlCol="0">
            <a:spAutoFit/>
          </a:bodyPr>
          <a:lstStyle/>
          <a:p>
            <a:r>
              <a:rPr kumimoji="1" lang="ja-JP" altLang="en-US" sz="2800" dirty="0" smtClean="0"/>
              <a:t>前提）あなたはカップルで来ています。</a:t>
            </a:r>
            <a:endParaRPr kumimoji="1" lang="ja-JP" altLang="en-US" sz="2800" dirty="0"/>
          </a:p>
        </p:txBody>
      </p:sp>
      <p:sp>
        <p:nvSpPr>
          <p:cNvPr id="3" name="スライド番号プレースホルダー 2"/>
          <p:cNvSpPr>
            <a:spLocks noGrp="1"/>
          </p:cNvSpPr>
          <p:nvPr>
            <p:ph type="sldNum" sz="quarter" idx="12"/>
          </p:nvPr>
        </p:nvSpPr>
        <p:spPr/>
        <p:txBody>
          <a:bodyPr/>
          <a:lstStyle/>
          <a:p>
            <a:fld id="{7405DFA6-C05A-47BC-8391-6EB81EE4B5A7}" type="slidenum">
              <a:rPr kumimoji="1" lang="ja-JP" altLang="en-US" sz="2400" smtClean="0"/>
              <a:t>16</a:t>
            </a:fld>
            <a:endParaRPr kumimoji="1" lang="ja-JP" altLang="en-US" sz="2400" dirty="0"/>
          </a:p>
        </p:txBody>
      </p:sp>
    </p:spTree>
    <p:extLst>
      <p:ext uri="{BB962C8B-B14F-4D97-AF65-F5344CB8AC3E}">
        <p14:creationId xmlns:p14="http://schemas.microsoft.com/office/powerpoint/2010/main" val="37653467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681927" y="875634"/>
            <a:ext cx="10197884" cy="523220"/>
          </a:xfrm>
          <a:prstGeom prst="rect">
            <a:avLst/>
          </a:prstGeom>
          <a:noFill/>
        </p:spPr>
        <p:txBody>
          <a:bodyPr wrap="square" rtlCol="0">
            <a:spAutoFit/>
          </a:bodyPr>
          <a:lstStyle/>
          <a:p>
            <a:r>
              <a:rPr kumimoji="1" lang="ja-JP" altLang="en-US" sz="2800" dirty="0" smtClean="0"/>
              <a:t>おそらく</a:t>
            </a:r>
            <a:r>
              <a:rPr kumimoji="1" lang="en-US" altLang="ja-JP" sz="2800" dirty="0" smtClean="0"/>
              <a:t>A</a:t>
            </a:r>
            <a:r>
              <a:rPr kumimoji="1" lang="ja-JP" altLang="en-US" sz="2800" dirty="0" smtClean="0"/>
              <a:t>を選ぶ人が多いと考える</a:t>
            </a:r>
            <a:endParaRPr kumimoji="1" lang="ja-JP" altLang="en-US" sz="2800" dirty="0"/>
          </a:p>
        </p:txBody>
      </p:sp>
      <p:sp>
        <p:nvSpPr>
          <p:cNvPr id="5" name="テキスト ボックス 4"/>
          <p:cNvSpPr txBox="1"/>
          <p:nvPr/>
        </p:nvSpPr>
        <p:spPr>
          <a:xfrm>
            <a:off x="81193" y="1532711"/>
            <a:ext cx="12191999" cy="1200329"/>
          </a:xfrm>
          <a:prstGeom prst="rect">
            <a:avLst/>
          </a:prstGeom>
          <a:noFill/>
        </p:spPr>
        <p:txBody>
          <a:bodyPr wrap="square" rtlCol="0">
            <a:spAutoFit/>
          </a:bodyPr>
          <a:lstStyle/>
          <a:p>
            <a:r>
              <a:rPr kumimoji="1" lang="ja-JP" altLang="en-US" sz="3600" dirty="0" smtClean="0"/>
              <a:t>カップルが観覧車に乗るのは夜景を見ることではなく</a:t>
            </a:r>
            <a:endParaRPr kumimoji="1" lang="en-US" altLang="ja-JP" sz="3600" dirty="0" smtClean="0"/>
          </a:p>
          <a:p>
            <a:r>
              <a:rPr kumimoji="1" lang="ja-JP" altLang="en-US" sz="3600" dirty="0" smtClean="0"/>
              <a:t>観覧車に乗って</a:t>
            </a:r>
            <a:r>
              <a:rPr kumimoji="1" lang="ja-JP" altLang="en-US" sz="3600" u="sng" dirty="0" smtClean="0"/>
              <a:t>ロマンティックな世界で二人きりになりたい</a:t>
            </a:r>
            <a:r>
              <a:rPr kumimoji="1" lang="ja-JP" altLang="en-US" sz="3600" dirty="0" smtClean="0"/>
              <a:t>から</a:t>
            </a:r>
            <a:endParaRPr kumimoji="1" lang="ja-JP" altLang="en-US" sz="3600" dirty="0"/>
          </a:p>
        </p:txBody>
      </p:sp>
      <p:sp>
        <p:nvSpPr>
          <p:cNvPr id="6" name="テキスト ボックス 5"/>
          <p:cNvSpPr txBox="1"/>
          <p:nvPr/>
        </p:nvSpPr>
        <p:spPr>
          <a:xfrm>
            <a:off x="1" y="5050146"/>
            <a:ext cx="11561736" cy="1323439"/>
          </a:xfrm>
          <a:prstGeom prst="rect">
            <a:avLst/>
          </a:prstGeom>
          <a:noFill/>
        </p:spPr>
        <p:txBody>
          <a:bodyPr wrap="square" rtlCol="0">
            <a:spAutoFit/>
          </a:bodyPr>
          <a:lstStyle/>
          <a:p>
            <a:r>
              <a:rPr kumimoji="1" lang="ja-JP" altLang="en-US" sz="4000" dirty="0" smtClean="0"/>
              <a:t>観覧車に乗ることそのものより、高価格であろうと</a:t>
            </a:r>
            <a:endParaRPr kumimoji="1" lang="en-US" altLang="ja-JP" sz="4000" dirty="0" smtClean="0"/>
          </a:p>
          <a:p>
            <a:r>
              <a:rPr kumimoji="1" lang="ja-JP" altLang="en-US" sz="4000" u="sng" dirty="0" smtClean="0">
                <a:solidFill>
                  <a:srgbClr val="FF0000"/>
                </a:solidFill>
              </a:rPr>
              <a:t>観覧車に乗ることで得られる体験を重視する。</a:t>
            </a:r>
            <a:endParaRPr kumimoji="1" lang="ja-JP" altLang="en-US" sz="4000" u="sng" dirty="0">
              <a:solidFill>
                <a:srgbClr val="FF0000"/>
              </a:solidFill>
            </a:endParaRPr>
          </a:p>
        </p:txBody>
      </p:sp>
      <p:sp>
        <p:nvSpPr>
          <p:cNvPr id="8" name="テキスト ボックス 7"/>
          <p:cNvSpPr txBox="1"/>
          <p:nvPr/>
        </p:nvSpPr>
        <p:spPr>
          <a:xfrm>
            <a:off x="6013340" y="3708753"/>
            <a:ext cx="2402238" cy="646331"/>
          </a:xfrm>
          <a:prstGeom prst="rect">
            <a:avLst/>
          </a:prstGeom>
          <a:noFill/>
        </p:spPr>
        <p:txBody>
          <a:bodyPr wrap="square" rtlCol="0">
            <a:spAutoFit/>
          </a:bodyPr>
          <a:lstStyle/>
          <a:p>
            <a:pPr algn="ctr"/>
            <a:r>
              <a:rPr kumimoji="1" lang="ja-JP" altLang="en-US" sz="3600" dirty="0" smtClean="0"/>
              <a:t>体験</a:t>
            </a:r>
            <a:endParaRPr kumimoji="1" lang="ja-JP" altLang="en-US" sz="3600" dirty="0"/>
          </a:p>
        </p:txBody>
      </p:sp>
      <p:sp>
        <p:nvSpPr>
          <p:cNvPr id="9" name="角丸四角形 8"/>
          <p:cNvSpPr/>
          <p:nvPr/>
        </p:nvSpPr>
        <p:spPr>
          <a:xfrm>
            <a:off x="67159" y="1453395"/>
            <a:ext cx="12057680" cy="131110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a:off x="6865748" y="2733040"/>
            <a:ext cx="697423" cy="984932"/>
          </a:xfrm>
          <a:prstGeom prst="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2169763" y="3825453"/>
            <a:ext cx="2634712" cy="584775"/>
          </a:xfrm>
          <a:prstGeom prst="rect">
            <a:avLst/>
          </a:prstGeom>
          <a:noFill/>
        </p:spPr>
        <p:txBody>
          <a:bodyPr wrap="square" rtlCol="0">
            <a:spAutoFit/>
          </a:bodyPr>
          <a:lstStyle/>
          <a:p>
            <a:r>
              <a:rPr kumimoji="1" lang="ja-JP" altLang="en-US" sz="3200" dirty="0" smtClean="0"/>
              <a:t>つまり・・・</a:t>
            </a:r>
            <a:endParaRPr kumimoji="1" lang="ja-JP" altLang="en-US" sz="3200" dirty="0"/>
          </a:p>
        </p:txBody>
      </p:sp>
      <p:sp>
        <p:nvSpPr>
          <p:cNvPr id="14" name="下矢印 13"/>
          <p:cNvSpPr/>
          <p:nvPr/>
        </p:nvSpPr>
        <p:spPr>
          <a:xfrm>
            <a:off x="1704814" y="2975675"/>
            <a:ext cx="464949" cy="2074471"/>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7405DFA6-C05A-47BC-8391-6EB81EE4B5A7}" type="slidenum">
              <a:rPr kumimoji="1" lang="ja-JP" altLang="en-US" sz="2400" smtClean="0"/>
              <a:t>17</a:t>
            </a:fld>
            <a:endParaRPr kumimoji="1" lang="ja-JP" altLang="en-US" sz="2400" dirty="0"/>
          </a:p>
        </p:txBody>
      </p:sp>
    </p:spTree>
    <p:extLst>
      <p:ext uri="{BB962C8B-B14F-4D97-AF65-F5344CB8AC3E}">
        <p14:creationId xmlns:p14="http://schemas.microsoft.com/office/powerpoint/2010/main" val="22674952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372751" y="455473"/>
            <a:ext cx="6495101" cy="2869970"/>
          </a:xfrm>
          <a:prstGeom prst="rect">
            <a:avLst/>
          </a:prstGeom>
        </p:spPr>
      </p:pic>
      <p:pic>
        <p:nvPicPr>
          <p:cNvPr id="10" name="図 9"/>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46145" y="3624950"/>
            <a:ext cx="6159121" cy="2958730"/>
          </a:xfrm>
          <a:prstGeom prst="rect">
            <a:avLst/>
          </a:prstGeom>
        </p:spPr>
      </p:pic>
      <p:pic>
        <p:nvPicPr>
          <p:cNvPr id="12" name="図 1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46145" y="455473"/>
            <a:ext cx="4960044" cy="2892858"/>
          </a:xfrm>
          <a:prstGeom prst="rect">
            <a:avLst/>
          </a:prstGeom>
        </p:spPr>
      </p:pic>
      <p:pic>
        <p:nvPicPr>
          <p:cNvPr id="13" name="図 12"/>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6556572" y="3704002"/>
            <a:ext cx="5440947" cy="2879678"/>
          </a:xfrm>
          <a:prstGeom prst="rect">
            <a:avLst/>
          </a:prstGeom>
        </p:spPr>
      </p:pic>
      <p:sp>
        <p:nvSpPr>
          <p:cNvPr id="2" name="スライド番号プレースホルダー 1"/>
          <p:cNvSpPr>
            <a:spLocks noGrp="1"/>
          </p:cNvSpPr>
          <p:nvPr>
            <p:ph type="sldNum" sz="quarter" idx="12"/>
          </p:nvPr>
        </p:nvSpPr>
        <p:spPr/>
        <p:txBody>
          <a:bodyPr/>
          <a:lstStyle/>
          <a:p>
            <a:fld id="{7405DFA6-C05A-47BC-8391-6EB81EE4B5A7}" type="slidenum">
              <a:rPr kumimoji="1" lang="ja-JP" altLang="en-US" sz="2400" smtClean="0"/>
              <a:t>18</a:t>
            </a:fld>
            <a:endParaRPr kumimoji="1" lang="ja-JP" altLang="en-US" sz="2400" dirty="0"/>
          </a:p>
        </p:txBody>
      </p:sp>
    </p:spTree>
    <p:extLst>
      <p:ext uri="{BB962C8B-B14F-4D97-AF65-F5344CB8AC3E}">
        <p14:creationId xmlns:p14="http://schemas.microsoft.com/office/powerpoint/2010/main" val="11348891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928048" y="793536"/>
            <a:ext cx="10425752" cy="5562814"/>
          </a:xfrm>
        </p:spPr>
        <p:txBody>
          <a:bodyPr/>
          <a:lstStyle/>
          <a:p>
            <a:pPr marL="0" indent="0">
              <a:buNone/>
            </a:pPr>
            <a:endParaRPr kumimoji="1" lang="en-US" altLang="ja-JP" dirty="0" smtClean="0"/>
          </a:p>
          <a:p>
            <a:pPr marL="0" indent="0">
              <a:buNone/>
            </a:pPr>
            <a:endParaRPr kumimoji="1" lang="en-US" altLang="ja-JP" sz="3600" dirty="0" smtClean="0"/>
          </a:p>
          <a:p>
            <a:pPr marL="0" indent="0">
              <a:buNone/>
            </a:pPr>
            <a:endParaRPr lang="en-US" altLang="ja-JP" sz="3600" dirty="0"/>
          </a:p>
          <a:p>
            <a:pPr marL="0" indent="0" algn="ctr">
              <a:buNone/>
            </a:pPr>
            <a:r>
              <a:rPr kumimoji="1" lang="ja-JP" altLang="en-US" sz="4000" dirty="0" smtClean="0"/>
              <a:t>しかし</a:t>
            </a:r>
            <a:endParaRPr lang="en-US" altLang="ja-JP" sz="4000" dirty="0" smtClean="0"/>
          </a:p>
          <a:p>
            <a:pPr marL="0" indent="0">
              <a:buNone/>
            </a:pPr>
            <a:endParaRPr kumimoji="1" lang="en-US" altLang="ja-JP" dirty="0" smtClean="0"/>
          </a:p>
          <a:p>
            <a:pPr marL="0" indent="0">
              <a:buNone/>
            </a:pPr>
            <a:r>
              <a:rPr lang="ja-JP" altLang="en-US" sz="4000" u="sng" dirty="0" smtClean="0">
                <a:solidFill>
                  <a:srgbClr val="FF0000"/>
                </a:solidFill>
              </a:rPr>
              <a:t>プロモーションで体験させること</a:t>
            </a:r>
            <a:r>
              <a:rPr lang="ja-JP" altLang="en-US" sz="4000" dirty="0" smtClean="0"/>
              <a:t>で</a:t>
            </a:r>
            <a:r>
              <a:rPr lang="ja-JP" altLang="en-US" sz="4000" dirty="0"/>
              <a:t>他</a:t>
            </a:r>
            <a:r>
              <a:rPr lang="ja-JP" altLang="en-US" sz="4000" dirty="0" smtClean="0"/>
              <a:t>の</a:t>
            </a:r>
            <a:endParaRPr lang="en-US" altLang="ja-JP" sz="4000" dirty="0" smtClean="0"/>
          </a:p>
          <a:p>
            <a:pPr marL="0" indent="0">
              <a:buNone/>
            </a:pPr>
            <a:r>
              <a:rPr lang="ja-JP" altLang="en-US" sz="4000" dirty="0" smtClean="0"/>
              <a:t>トースターとより差別化し圧倒的違いを見せた。</a:t>
            </a:r>
            <a:endParaRPr kumimoji="1" lang="en-US" altLang="ja-JP" sz="4000" dirty="0" smtClean="0"/>
          </a:p>
        </p:txBody>
      </p:sp>
      <p:sp>
        <p:nvSpPr>
          <p:cNvPr id="4" name="スライド番号プレースホルダー 3"/>
          <p:cNvSpPr>
            <a:spLocks noGrp="1"/>
          </p:cNvSpPr>
          <p:nvPr>
            <p:ph type="sldNum" sz="quarter" idx="12"/>
          </p:nvPr>
        </p:nvSpPr>
        <p:spPr/>
        <p:txBody>
          <a:bodyPr/>
          <a:lstStyle/>
          <a:p>
            <a:fld id="{7405DFA6-C05A-47BC-8391-6EB81EE4B5A7}" type="slidenum">
              <a:rPr kumimoji="1" lang="ja-JP" altLang="en-US" sz="2400" smtClean="0"/>
              <a:t>19</a:t>
            </a:fld>
            <a:endParaRPr kumimoji="1" lang="ja-JP" altLang="en-US" sz="2400" dirty="0"/>
          </a:p>
        </p:txBody>
      </p:sp>
      <p:sp>
        <p:nvSpPr>
          <p:cNvPr id="2" name="テキスト ボックス 1"/>
          <p:cNvSpPr txBox="1"/>
          <p:nvPr/>
        </p:nvSpPr>
        <p:spPr>
          <a:xfrm>
            <a:off x="0" y="1392072"/>
            <a:ext cx="12191999" cy="535531"/>
          </a:xfrm>
          <a:prstGeom prst="rect">
            <a:avLst/>
          </a:prstGeom>
          <a:noFill/>
        </p:spPr>
        <p:txBody>
          <a:bodyPr wrap="square" rtlCol="0">
            <a:spAutoFit/>
          </a:bodyPr>
          <a:lstStyle/>
          <a:p>
            <a:pPr lvl="0" algn="ctr">
              <a:lnSpc>
                <a:spcPct val="90000"/>
              </a:lnSpc>
              <a:spcBef>
                <a:spcPts val="1000"/>
              </a:spcBef>
            </a:pPr>
            <a:r>
              <a:rPr lang="ja-JP" altLang="en-US" sz="3200" dirty="0">
                <a:solidFill>
                  <a:prstClr val="black"/>
                </a:solidFill>
              </a:rPr>
              <a:t>バルミューダのトースターは性能・デザインでも差別化できている。</a:t>
            </a:r>
            <a:endParaRPr lang="en-US" altLang="ja-JP" sz="3200" dirty="0">
              <a:solidFill>
                <a:prstClr val="black"/>
              </a:solidFill>
            </a:endParaRPr>
          </a:p>
        </p:txBody>
      </p:sp>
    </p:spTree>
    <p:extLst>
      <p:ext uri="{BB962C8B-B14F-4D97-AF65-F5344CB8AC3E}">
        <p14:creationId xmlns:p14="http://schemas.microsoft.com/office/powerpoint/2010/main" val="1312313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みなさんこんな経験ありませんか？</a:t>
            </a:r>
            <a:endParaRPr kumimoji="1" lang="ja-JP" altLang="en-US" dirty="0"/>
          </a:p>
        </p:txBody>
      </p:sp>
      <p:sp>
        <p:nvSpPr>
          <p:cNvPr id="3" name="コンテンツ プレースホルダー 2"/>
          <p:cNvSpPr>
            <a:spLocks noGrp="1"/>
          </p:cNvSpPr>
          <p:nvPr>
            <p:ph idx="1"/>
          </p:nvPr>
        </p:nvSpPr>
        <p:spPr>
          <a:xfrm>
            <a:off x="838200" y="1511727"/>
            <a:ext cx="11158182" cy="4351338"/>
          </a:xfrm>
        </p:spPr>
        <p:txBody>
          <a:bodyPr>
            <a:normAutofit/>
          </a:bodyPr>
          <a:lstStyle/>
          <a:p>
            <a:pPr marL="0" indent="0">
              <a:buNone/>
            </a:pPr>
            <a:r>
              <a:rPr kumimoji="1" lang="ja-JP" altLang="en-US" dirty="0" smtClean="0"/>
              <a:t>「○○を買いたいけどどれが良いのかわからない～」</a:t>
            </a:r>
            <a:endParaRPr kumimoji="1" lang="en-US" altLang="ja-JP" dirty="0" smtClean="0"/>
          </a:p>
          <a:p>
            <a:pPr marL="0" indent="0">
              <a:buNone/>
            </a:pPr>
            <a:r>
              <a:rPr lang="ja-JP" altLang="en-US" dirty="0"/>
              <a:t>　</a:t>
            </a:r>
            <a:r>
              <a:rPr lang="ja-JP" altLang="en-US" dirty="0" smtClean="0"/>
              <a:t>　　　　　　　　　　　　　　　　</a:t>
            </a:r>
            <a:r>
              <a:rPr kumimoji="1" lang="ja-JP" altLang="en-US" dirty="0" smtClean="0"/>
              <a:t>　「全部同じようなもんじゃ</a:t>
            </a:r>
            <a:r>
              <a:rPr kumimoji="1" lang="ja-JP" altLang="en-US" dirty="0" err="1" smtClean="0"/>
              <a:t>ん</a:t>
            </a:r>
            <a:r>
              <a:rPr kumimoji="1" lang="ja-JP" altLang="en-US" dirty="0" smtClean="0"/>
              <a:t>」</a:t>
            </a:r>
            <a:endParaRPr lang="en-US" altLang="ja-JP" dirty="0"/>
          </a:p>
          <a:p>
            <a:pPr marL="0" indent="0">
              <a:buNone/>
            </a:pPr>
            <a:r>
              <a:rPr kumimoji="1" lang="ja-JP" altLang="en-US" dirty="0" smtClean="0"/>
              <a:t>　　　「どれを買っても同じだよ」</a:t>
            </a:r>
            <a:endParaRPr lang="en-US" altLang="ja-JP" dirty="0"/>
          </a:p>
          <a:p>
            <a:pPr marL="0" indent="0">
              <a:buNone/>
            </a:pPr>
            <a:endParaRPr kumimoji="1" lang="en-US" altLang="ja-JP" sz="6000" dirty="0" smtClean="0"/>
          </a:p>
          <a:p>
            <a:pPr marL="0" indent="0">
              <a:buNone/>
            </a:pPr>
            <a:r>
              <a:rPr kumimoji="1" lang="ja-JP" altLang="en-US" sz="6000" dirty="0" smtClean="0"/>
              <a:t>「だったら</a:t>
            </a:r>
            <a:r>
              <a:rPr kumimoji="1" lang="ja-JP" altLang="en-US" sz="6000" u="sng" dirty="0" smtClean="0">
                <a:solidFill>
                  <a:srgbClr val="FF0000"/>
                </a:solidFill>
              </a:rPr>
              <a:t>安いのを</a:t>
            </a:r>
            <a:r>
              <a:rPr lang="ja-JP" altLang="en-US" sz="6000" u="sng" dirty="0" smtClean="0">
                <a:solidFill>
                  <a:srgbClr val="FF0000"/>
                </a:solidFill>
              </a:rPr>
              <a:t>買っちゃおう</a:t>
            </a:r>
            <a:r>
              <a:rPr lang="en-US" altLang="ja-JP" sz="6000" u="sng" dirty="0" smtClean="0">
                <a:solidFill>
                  <a:srgbClr val="FF0000"/>
                </a:solidFill>
              </a:rPr>
              <a:t>!!</a:t>
            </a:r>
            <a:r>
              <a:rPr kumimoji="1" lang="ja-JP" altLang="en-US" sz="6000" dirty="0" smtClean="0"/>
              <a:t>」</a:t>
            </a:r>
            <a:endParaRPr kumimoji="1" lang="en-US" altLang="ja-JP" sz="6000" dirty="0" smtClean="0"/>
          </a:p>
        </p:txBody>
      </p:sp>
      <p:sp>
        <p:nvSpPr>
          <p:cNvPr id="4" name="下矢印 3"/>
          <p:cNvSpPr/>
          <p:nvPr/>
        </p:nvSpPr>
        <p:spPr>
          <a:xfrm>
            <a:off x="5820770" y="4935018"/>
            <a:ext cx="941695" cy="518614"/>
          </a:xfrm>
          <a:prstGeom prst="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1094663" y="5516398"/>
            <a:ext cx="10645255" cy="830997"/>
          </a:xfrm>
          <a:prstGeom prst="rect">
            <a:avLst/>
          </a:prstGeom>
          <a:noFill/>
        </p:spPr>
        <p:txBody>
          <a:bodyPr wrap="square" rtlCol="0">
            <a:spAutoFit/>
          </a:bodyPr>
          <a:lstStyle/>
          <a:p>
            <a:r>
              <a:rPr kumimoji="1" lang="ja-JP" altLang="en-US" sz="4800" dirty="0" smtClean="0"/>
              <a:t>コモディティ化と呼ばれる現象につながる</a:t>
            </a:r>
            <a:endParaRPr kumimoji="1" lang="ja-JP" altLang="en-US" sz="4800" dirty="0"/>
          </a:p>
        </p:txBody>
      </p:sp>
      <p:sp>
        <p:nvSpPr>
          <p:cNvPr id="6" name="スライド番号プレースホルダー 5"/>
          <p:cNvSpPr>
            <a:spLocks noGrp="1"/>
          </p:cNvSpPr>
          <p:nvPr>
            <p:ph type="sldNum" sz="quarter" idx="12"/>
          </p:nvPr>
        </p:nvSpPr>
        <p:spPr/>
        <p:txBody>
          <a:bodyPr/>
          <a:lstStyle/>
          <a:p>
            <a:fld id="{7405DFA6-C05A-47BC-8391-6EB81EE4B5A7}" type="slidenum">
              <a:rPr kumimoji="1" lang="ja-JP" altLang="en-US" sz="2400" smtClean="0"/>
              <a:t>2</a:t>
            </a:fld>
            <a:endParaRPr kumimoji="1" lang="ja-JP" altLang="en-US" sz="2400" dirty="0"/>
          </a:p>
        </p:txBody>
      </p:sp>
    </p:spTree>
    <p:extLst>
      <p:ext uri="{BB962C8B-B14F-4D97-AF65-F5344CB8AC3E}">
        <p14:creationId xmlns:p14="http://schemas.microsoft.com/office/powerpoint/2010/main" val="30394870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62653" y="1625073"/>
            <a:ext cx="10412104" cy="4544705"/>
          </a:xfrm>
        </p:spPr>
        <p:txBody>
          <a:bodyPr>
            <a:normAutofit lnSpcReduction="10000"/>
          </a:bodyPr>
          <a:lstStyle/>
          <a:p>
            <a:r>
              <a:rPr kumimoji="1" lang="ja-JP" altLang="en-US" dirty="0" smtClean="0"/>
              <a:t>「最高のトーストを味わえるすばらしい朝」</a:t>
            </a:r>
            <a:endParaRPr kumimoji="1" lang="en-US" altLang="ja-JP" dirty="0" smtClean="0"/>
          </a:p>
          <a:p>
            <a:r>
              <a:rPr kumimoji="1" lang="ja-JP" altLang="en-US" dirty="0" smtClean="0"/>
              <a:t>「ママ友を家に呼んで</a:t>
            </a:r>
            <a:r>
              <a:rPr lang="ja-JP" altLang="en-US" dirty="0" smtClean="0"/>
              <a:t>楽しくお食事会</a:t>
            </a:r>
            <a:r>
              <a:rPr kumimoji="1" lang="ja-JP" altLang="en-US" dirty="0" smtClean="0"/>
              <a:t>」</a:t>
            </a:r>
            <a:endParaRPr kumimoji="1" lang="en-US" altLang="ja-JP" dirty="0" smtClean="0"/>
          </a:p>
          <a:p>
            <a:r>
              <a:rPr lang="ja-JP" altLang="en-US" dirty="0" smtClean="0"/>
              <a:t>「昼食がパンと分かって</a:t>
            </a:r>
            <a:r>
              <a:rPr lang="ja-JP" altLang="en-US" dirty="0"/>
              <a:t>ウキウキ</a:t>
            </a:r>
            <a:r>
              <a:rPr lang="ja-JP" altLang="en-US" dirty="0" smtClean="0"/>
              <a:t>する家族」</a:t>
            </a:r>
            <a:endParaRPr lang="en-US" altLang="ja-JP" dirty="0" smtClean="0"/>
          </a:p>
          <a:p>
            <a:r>
              <a:rPr kumimoji="1" lang="ja-JP" altLang="en-US" dirty="0" smtClean="0"/>
              <a:t>「朝の食事のために少しだけ早く起きて準備をする」</a:t>
            </a:r>
            <a:endParaRPr kumimoji="1" lang="en-US" altLang="ja-JP" dirty="0" smtClean="0"/>
          </a:p>
          <a:p>
            <a:pPr marL="0" indent="0">
              <a:buNone/>
            </a:pPr>
            <a:endParaRPr lang="en-US" altLang="ja-JP" dirty="0"/>
          </a:p>
          <a:p>
            <a:pPr marL="0" indent="0" algn="ctr">
              <a:buNone/>
            </a:pPr>
            <a:endParaRPr lang="en-US" altLang="ja-JP" sz="4800" u="sng" dirty="0" smtClean="0">
              <a:solidFill>
                <a:srgbClr val="FF0000"/>
              </a:solidFill>
            </a:endParaRPr>
          </a:p>
          <a:p>
            <a:pPr marL="0" indent="0" algn="ctr">
              <a:buNone/>
            </a:pPr>
            <a:r>
              <a:rPr lang="ja-JP" altLang="en-US" sz="4000" dirty="0" smtClean="0"/>
              <a:t>バルミューダはプロモーションで</a:t>
            </a:r>
            <a:endParaRPr lang="en-US" altLang="ja-JP" sz="4000" dirty="0" smtClean="0"/>
          </a:p>
          <a:p>
            <a:pPr marL="0" indent="0" algn="ctr">
              <a:buNone/>
            </a:pPr>
            <a:r>
              <a:rPr lang="ja-JP" altLang="en-US" sz="4800" u="sng" dirty="0" smtClean="0">
                <a:solidFill>
                  <a:srgbClr val="FF0000"/>
                </a:solidFill>
              </a:rPr>
              <a:t>生活を想像させている</a:t>
            </a:r>
            <a:endParaRPr lang="en-US" altLang="ja-JP" sz="4800" u="sng" dirty="0">
              <a:solidFill>
                <a:srgbClr val="FF0000"/>
              </a:solidFill>
            </a:endParaRPr>
          </a:p>
        </p:txBody>
      </p:sp>
      <p:sp>
        <p:nvSpPr>
          <p:cNvPr id="5" name="下矢印 4"/>
          <p:cNvSpPr/>
          <p:nvPr/>
        </p:nvSpPr>
        <p:spPr>
          <a:xfrm>
            <a:off x="5570562" y="3515932"/>
            <a:ext cx="996286" cy="1064526"/>
          </a:xfrm>
          <a:prstGeom prst="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p:cNvSpPr>
            <a:spLocks noGrp="1"/>
          </p:cNvSpPr>
          <p:nvPr>
            <p:ph type="sldNum" sz="quarter" idx="12"/>
          </p:nvPr>
        </p:nvSpPr>
        <p:spPr/>
        <p:txBody>
          <a:bodyPr/>
          <a:lstStyle/>
          <a:p>
            <a:fld id="{7405DFA6-C05A-47BC-8391-6EB81EE4B5A7}" type="slidenum">
              <a:rPr kumimoji="1" lang="ja-JP" altLang="en-US" sz="2400" smtClean="0"/>
              <a:t>20</a:t>
            </a:fld>
            <a:endParaRPr kumimoji="1" lang="ja-JP" altLang="en-US" sz="2400" dirty="0"/>
          </a:p>
        </p:txBody>
      </p:sp>
      <p:sp>
        <p:nvSpPr>
          <p:cNvPr id="6" name="テキスト ボックス 5"/>
          <p:cNvSpPr txBox="1"/>
          <p:nvPr/>
        </p:nvSpPr>
        <p:spPr>
          <a:xfrm>
            <a:off x="541362" y="955235"/>
            <a:ext cx="10058400" cy="523220"/>
          </a:xfrm>
          <a:prstGeom prst="rect">
            <a:avLst/>
          </a:prstGeom>
          <a:noFill/>
        </p:spPr>
        <p:txBody>
          <a:bodyPr wrap="square" rtlCol="0">
            <a:spAutoFit/>
          </a:bodyPr>
          <a:lstStyle/>
          <a:p>
            <a:r>
              <a:rPr kumimoji="1" lang="ja-JP" altLang="en-US" sz="2800" dirty="0" smtClean="0"/>
              <a:t>バルミューダのサイトを見ることで得られる体験</a:t>
            </a:r>
            <a:endParaRPr kumimoji="1" lang="ja-JP" altLang="en-US" sz="2800" dirty="0"/>
          </a:p>
        </p:txBody>
      </p:sp>
    </p:spTree>
    <p:extLst>
      <p:ext uri="{BB962C8B-B14F-4D97-AF65-F5344CB8AC3E}">
        <p14:creationId xmlns:p14="http://schemas.microsoft.com/office/powerpoint/2010/main" val="16780654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生活の想像とは？</a:t>
            </a:r>
            <a:endParaRPr kumimoji="1" lang="ja-JP" altLang="en-US" dirty="0"/>
          </a:p>
        </p:txBody>
      </p:sp>
      <p:sp>
        <p:nvSpPr>
          <p:cNvPr id="3" name="コンテンツ プレースホルダー 2"/>
          <p:cNvSpPr>
            <a:spLocks noGrp="1"/>
          </p:cNvSpPr>
          <p:nvPr>
            <p:ph idx="1"/>
          </p:nvPr>
        </p:nvSpPr>
        <p:spPr>
          <a:xfrm>
            <a:off x="838200" y="1555844"/>
            <a:ext cx="10515600" cy="4026089"/>
          </a:xfrm>
          <a:ln>
            <a:noFill/>
          </a:ln>
        </p:spPr>
        <p:txBody>
          <a:bodyPr/>
          <a:lstStyle/>
          <a:p>
            <a:r>
              <a:rPr kumimoji="1" lang="ja-JP" altLang="en-US" dirty="0" smtClean="0"/>
              <a:t>「生活」・・・充実した日々。</a:t>
            </a:r>
            <a:endParaRPr kumimoji="1" lang="en-US" altLang="ja-JP" dirty="0" smtClean="0"/>
          </a:p>
          <a:p>
            <a:pPr marL="0" indent="0">
              <a:buNone/>
            </a:pPr>
            <a:endParaRPr kumimoji="1" lang="en-US" altLang="ja-JP" dirty="0" smtClean="0"/>
          </a:p>
          <a:p>
            <a:pPr marL="0" indent="0">
              <a:buNone/>
            </a:pPr>
            <a:r>
              <a:rPr kumimoji="1" lang="ja-JP" altLang="en-US" dirty="0" smtClean="0"/>
              <a:t>バルミューダはプロモーションに力を入れおいしいパンを焼く</a:t>
            </a:r>
            <a:endParaRPr kumimoji="1" lang="en-US" altLang="ja-JP" dirty="0" smtClean="0"/>
          </a:p>
          <a:p>
            <a:pPr marL="0" indent="0">
              <a:buNone/>
            </a:pPr>
            <a:r>
              <a:rPr kumimoji="1" lang="ja-JP" altLang="en-US" dirty="0" smtClean="0"/>
              <a:t>トースターそのものではなく、その製品を含んだ生活を想像させている</a:t>
            </a:r>
            <a:endParaRPr kumimoji="1" lang="en-US" altLang="ja-JP" dirty="0" smtClean="0"/>
          </a:p>
          <a:p>
            <a:pPr marL="0" indent="0">
              <a:buNone/>
            </a:pPr>
            <a:endParaRPr kumimoji="1" lang="ja-JP" altLang="en-US" dirty="0"/>
          </a:p>
        </p:txBody>
      </p:sp>
      <p:sp>
        <p:nvSpPr>
          <p:cNvPr id="4" name="スライド番号プレースホルダー 3"/>
          <p:cNvSpPr>
            <a:spLocks noGrp="1"/>
          </p:cNvSpPr>
          <p:nvPr>
            <p:ph type="sldNum" sz="quarter" idx="12"/>
          </p:nvPr>
        </p:nvSpPr>
        <p:spPr/>
        <p:txBody>
          <a:bodyPr/>
          <a:lstStyle/>
          <a:p>
            <a:fld id="{7405DFA6-C05A-47BC-8391-6EB81EE4B5A7}" type="slidenum">
              <a:rPr kumimoji="1" lang="ja-JP" altLang="en-US" sz="2400" smtClean="0"/>
              <a:t>21</a:t>
            </a:fld>
            <a:endParaRPr kumimoji="1" lang="ja-JP" altLang="en-US" sz="2400" dirty="0"/>
          </a:p>
        </p:txBody>
      </p:sp>
      <p:sp>
        <p:nvSpPr>
          <p:cNvPr id="6" name="角丸四角形 5"/>
          <p:cNvSpPr/>
          <p:nvPr/>
        </p:nvSpPr>
        <p:spPr>
          <a:xfrm>
            <a:off x="691486" y="2489129"/>
            <a:ext cx="10809027" cy="1078173"/>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a:off x="5290781" y="3706232"/>
            <a:ext cx="1610436" cy="1255594"/>
          </a:xfrm>
          <a:prstGeom prst="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939421" y="5100756"/>
            <a:ext cx="10495128" cy="830997"/>
          </a:xfrm>
          <a:prstGeom prst="rect">
            <a:avLst/>
          </a:prstGeom>
          <a:noFill/>
        </p:spPr>
        <p:txBody>
          <a:bodyPr wrap="square" rtlCol="0">
            <a:spAutoFit/>
          </a:bodyPr>
          <a:lstStyle/>
          <a:p>
            <a:pPr algn="r"/>
            <a:r>
              <a:rPr kumimoji="1" lang="ja-JP" altLang="en-US" sz="4800" dirty="0" smtClean="0"/>
              <a:t>体験を売るとは</a:t>
            </a:r>
            <a:r>
              <a:rPr kumimoji="1" lang="ja-JP" altLang="en-US" sz="4800" u="sng" dirty="0" smtClean="0">
                <a:solidFill>
                  <a:srgbClr val="FF0000"/>
                </a:solidFill>
              </a:rPr>
              <a:t>生活を想像させる</a:t>
            </a:r>
            <a:r>
              <a:rPr kumimoji="1" lang="ja-JP" altLang="en-US" sz="4800" dirty="0" smtClean="0"/>
              <a:t>ことだ</a:t>
            </a:r>
            <a:endParaRPr kumimoji="1" lang="ja-JP" altLang="en-US" sz="4800" dirty="0"/>
          </a:p>
        </p:txBody>
      </p:sp>
    </p:spTree>
    <p:extLst>
      <p:ext uri="{BB962C8B-B14F-4D97-AF65-F5344CB8AC3E}">
        <p14:creationId xmlns:p14="http://schemas.microsoft.com/office/powerpoint/2010/main" val="9669305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363239"/>
            <a:ext cx="10515600" cy="6305266"/>
          </a:xfrm>
        </p:spPr>
        <p:txBody>
          <a:bodyPr>
            <a:normAutofit/>
          </a:bodyPr>
          <a:lstStyle/>
          <a:p>
            <a:pPr marL="0" indent="0">
              <a:buNone/>
            </a:pPr>
            <a:endParaRPr lang="en-US" altLang="ja-JP" sz="3600" dirty="0" smtClean="0"/>
          </a:p>
          <a:p>
            <a:pPr marL="0" indent="0">
              <a:buNone/>
            </a:pPr>
            <a:endParaRPr lang="en-US" altLang="ja-JP" sz="3600" dirty="0"/>
          </a:p>
          <a:p>
            <a:pPr marL="0" indent="0">
              <a:buNone/>
            </a:pPr>
            <a:endParaRPr lang="en-US" altLang="ja-JP" sz="3600" dirty="0" smtClean="0"/>
          </a:p>
          <a:p>
            <a:pPr marL="0" indent="0">
              <a:buNone/>
            </a:pPr>
            <a:r>
              <a:rPr lang="ja-JP" altLang="en-US" dirty="0" smtClean="0"/>
              <a:t>本来のバルミューダ</a:t>
            </a:r>
            <a:r>
              <a:rPr lang="en-US" altLang="ja-JP" dirty="0" smtClean="0"/>
              <a:t>:</a:t>
            </a:r>
            <a:r>
              <a:rPr lang="ja-JP" altLang="en-US" dirty="0"/>
              <a:t> </a:t>
            </a:r>
            <a:r>
              <a:rPr lang="ja-JP" altLang="en-US" dirty="0" smtClean="0"/>
              <a:t>生活を想像させるトースター</a:t>
            </a:r>
            <a:endParaRPr lang="en-US" altLang="ja-JP" dirty="0" smtClean="0"/>
          </a:p>
          <a:p>
            <a:pPr marL="0" indent="0">
              <a:buNone/>
            </a:pPr>
            <a:endParaRPr lang="en-US" altLang="ja-JP" dirty="0"/>
          </a:p>
          <a:p>
            <a:pPr marL="0" indent="0">
              <a:buNone/>
            </a:pPr>
            <a:endParaRPr lang="en-US" altLang="ja-JP" dirty="0"/>
          </a:p>
          <a:p>
            <a:pPr marL="0" indent="0">
              <a:buNone/>
            </a:pPr>
            <a:r>
              <a:rPr lang="ja-JP" altLang="en-US" dirty="0" smtClean="0"/>
              <a:t>仮定のバルミューダ</a:t>
            </a:r>
            <a:r>
              <a:rPr lang="en-US" altLang="ja-JP" dirty="0" smtClean="0"/>
              <a:t>:</a:t>
            </a:r>
            <a:r>
              <a:rPr lang="ja-JP" altLang="en-US" dirty="0" smtClean="0"/>
              <a:t>おいしいトーストが焼けるトースター</a:t>
            </a:r>
            <a:endParaRPr lang="en-US" altLang="ja-JP" dirty="0"/>
          </a:p>
          <a:p>
            <a:pPr marL="0" indent="0">
              <a:buNone/>
            </a:pPr>
            <a:endParaRPr lang="en-US" altLang="ja-JP" dirty="0"/>
          </a:p>
          <a:p>
            <a:pPr marL="0" indent="0">
              <a:buNone/>
            </a:pPr>
            <a:endParaRPr kumimoji="1" lang="en-US" altLang="ja-JP" dirty="0" smtClean="0"/>
          </a:p>
          <a:p>
            <a:pPr marL="0" indent="0">
              <a:buNone/>
            </a:pPr>
            <a:r>
              <a:rPr kumimoji="1" lang="ja-JP" altLang="en-US" sz="3600" dirty="0" smtClean="0"/>
              <a:t>価格が２万５千円と考えたとき仮定のバルミューダでは高すぎると考えてしまう。</a:t>
            </a:r>
            <a:endParaRPr kumimoji="1" lang="en-US" altLang="ja-JP" sz="3600" dirty="0" smtClean="0"/>
          </a:p>
          <a:p>
            <a:pPr marL="0" indent="0">
              <a:buNone/>
            </a:pP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ja-JP" altLang="en-US" dirty="0"/>
          </a:p>
        </p:txBody>
      </p:sp>
      <p:sp>
        <p:nvSpPr>
          <p:cNvPr id="7" name="下矢印 6"/>
          <p:cNvSpPr/>
          <p:nvPr/>
        </p:nvSpPr>
        <p:spPr>
          <a:xfrm>
            <a:off x="5707039" y="2671317"/>
            <a:ext cx="586854" cy="1062524"/>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6522493" y="2971746"/>
            <a:ext cx="4831307" cy="461665"/>
          </a:xfrm>
          <a:prstGeom prst="rect">
            <a:avLst/>
          </a:prstGeom>
          <a:noFill/>
        </p:spPr>
        <p:txBody>
          <a:bodyPr wrap="square" rtlCol="0">
            <a:spAutoFit/>
          </a:bodyPr>
          <a:lstStyle/>
          <a:p>
            <a:r>
              <a:rPr kumimoji="1" lang="ja-JP" altLang="en-US" sz="2400" dirty="0" smtClean="0"/>
              <a:t>体験を売ることをなくす</a:t>
            </a:r>
            <a:endParaRPr kumimoji="1" lang="ja-JP" altLang="en-US" sz="2400" dirty="0"/>
          </a:p>
        </p:txBody>
      </p:sp>
      <p:sp>
        <p:nvSpPr>
          <p:cNvPr id="9" name="角丸四角形 8"/>
          <p:cNvSpPr/>
          <p:nvPr/>
        </p:nvSpPr>
        <p:spPr>
          <a:xfrm>
            <a:off x="742666" y="5134094"/>
            <a:ext cx="10515600" cy="123029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535675" y="501622"/>
            <a:ext cx="11516436" cy="769441"/>
          </a:xfrm>
          <a:prstGeom prst="rect">
            <a:avLst/>
          </a:prstGeom>
          <a:noFill/>
        </p:spPr>
        <p:txBody>
          <a:bodyPr wrap="square" rtlCol="0">
            <a:spAutoFit/>
          </a:bodyPr>
          <a:lstStyle/>
          <a:p>
            <a:r>
              <a:rPr lang="ja-JP" altLang="en-US" sz="4400" dirty="0" smtClean="0"/>
              <a:t>もし体験を売らないバルミューダ</a:t>
            </a:r>
            <a:r>
              <a:rPr lang="ja-JP" altLang="en-US" sz="4400" dirty="0"/>
              <a:t>だったら？</a:t>
            </a:r>
            <a:endParaRPr lang="en-US" altLang="ja-JP" sz="4400" dirty="0"/>
          </a:p>
        </p:txBody>
      </p:sp>
      <p:sp>
        <p:nvSpPr>
          <p:cNvPr id="2" name="スライド番号プレースホルダー 1"/>
          <p:cNvSpPr>
            <a:spLocks noGrp="1"/>
          </p:cNvSpPr>
          <p:nvPr>
            <p:ph type="sldNum" sz="quarter" idx="12"/>
          </p:nvPr>
        </p:nvSpPr>
        <p:spPr/>
        <p:txBody>
          <a:bodyPr/>
          <a:lstStyle/>
          <a:p>
            <a:fld id="{7405DFA6-C05A-47BC-8391-6EB81EE4B5A7}" type="slidenum">
              <a:rPr kumimoji="1" lang="ja-JP" altLang="en-US" sz="2400" smtClean="0"/>
              <a:t>22</a:t>
            </a:fld>
            <a:endParaRPr kumimoji="1" lang="ja-JP" altLang="en-US" sz="2400" dirty="0"/>
          </a:p>
        </p:txBody>
      </p:sp>
    </p:spTree>
    <p:extLst>
      <p:ext uri="{BB962C8B-B14F-4D97-AF65-F5344CB8AC3E}">
        <p14:creationId xmlns:p14="http://schemas.microsoft.com/office/powerpoint/2010/main" val="5214585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クルトガ</a:t>
            </a:r>
            <a:endParaRPr kumimoji="1" lang="ja-JP" altLang="en-US" dirty="0"/>
          </a:p>
        </p:txBody>
      </p:sp>
      <p:sp>
        <p:nvSpPr>
          <p:cNvPr id="3" name="コンテンツ プレースホルダー 2"/>
          <p:cNvSpPr>
            <a:spLocks noGrp="1"/>
          </p:cNvSpPr>
          <p:nvPr>
            <p:ph idx="1"/>
          </p:nvPr>
        </p:nvSpPr>
        <p:spPr>
          <a:xfrm>
            <a:off x="729018" y="1460310"/>
            <a:ext cx="10515600" cy="5964072"/>
          </a:xfrm>
        </p:spPr>
        <p:txBody>
          <a:bodyPr>
            <a:normAutofit/>
          </a:bodyPr>
          <a:lstStyle/>
          <a:p>
            <a:pPr marL="0" indent="0">
              <a:buNone/>
            </a:pPr>
            <a:r>
              <a:rPr lang="ja-JP" altLang="en-US" dirty="0" smtClean="0"/>
              <a:t>累計２千万本以上の大ヒット</a:t>
            </a:r>
            <a:endParaRPr lang="en-US" altLang="ja-JP" dirty="0" smtClean="0"/>
          </a:p>
          <a:p>
            <a:pPr marL="0" indent="0">
              <a:buNone/>
            </a:pPr>
            <a:r>
              <a:rPr lang="ja-JP" altLang="en-US" dirty="0" smtClean="0"/>
              <a:t>日系ＭＪの「２００８年上半期トレンド商品」にランクイン</a:t>
            </a:r>
            <a:endParaRPr lang="en-US" altLang="ja-JP" dirty="0"/>
          </a:p>
          <a:p>
            <a:pPr marL="0" indent="0">
              <a:buNone/>
            </a:pPr>
            <a:r>
              <a:rPr kumimoji="1" lang="ja-JP" altLang="en-US" dirty="0" smtClean="0"/>
              <a:t>価格は</a:t>
            </a:r>
            <a:r>
              <a:rPr kumimoji="1" lang="en-US" altLang="ja-JP" dirty="0" smtClean="0"/>
              <a:t>450</a:t>
            </a:r>
            <a:r>
              <a:rPr kumimoji="1" lang="ja-JP" altLang="en-US" dirty="0" smtClean="0"/>
              <a:t>円</a:t>
            </a:r>
            <a:r>
              <a:rPr kumimoji="1" lang="en-US" altLang="ja-JP" dirty="0" smtClean="0"/>
              <a:t>+</a:t>
            </a:r>
            <a:r>
              <a:rPr kumimoji="1" lang="ja-JP" altLang="en-US" dirty="0" smtClean="0"/>
              <a:t>税</a:t>
            </a:r>
            <a:endParaRPr kumimoji="1" lang="en-US" altLang="ja-JP" sz="3200" dirty="0" smtClean="0"/>
          </a:p>
          <a:p>
            <a:r>
              <a:rPr kumimoji="1" lang="ja-JP" altLang="en-US" sz="3200" dirty="0" smtClean="0"/>
              <a:t>性能</a:t>
            </a:r>
            <a:endParaRPr kumimoji="1" lang="en-US" altLang="ja-JP" sz="3200" dirty="0" smtClean="0"/>
          </a:p>
          <a:p>
            <a:pPr marL="0" indent="0">
              <a:buNone/>
            </a:pPr>
            <a:r>
              <a:rPr lang="ja-JP" altLang="en-US" dirty="0"/>
              <a:t>書</a:t>
            </a:r>
            <a:r>
              <a:rPr lang="ja-JP" altLang="en-US" dirty="0" smtClean="0"/>
              <a:t>くたびに芯を回すことで芯が丸くならず常にトガ</a:t>
            </a:r>
            <a:r>
              <a:rPr lang="ja-JP" altLang="en-US" dirty="0" err="1" smtClean="0"/>
              <a:t>った</a:t>
            </a:r>
            <a:r>
              <a:rPr lang="ja-JP" altLang="en-US" dirty="0" smtClean="0"/>
              <a:t>状態で滑らかに書くことができる。</a:t>
            </a:r>
            <a:endParaRPr lang="en-US" altLang="ja-JP" dirty="0" smtClean="0"/>
          </a:p>
          <a:p>
            <a:r>
              <a:rPr kumimoji="1" lang="ja-JP" altLang="en-US" sz="3200" dirty="0" smtClean="0"/>
              <a:t>デザイン</a:t>
            </a:r>
            <a:endParaRPr kumimoji="1" lang="en-US" altLang="ja-JP" sz="3200" dirty="0" smtClean="0"/>
          </a:p>
          <a:p>
            <a:pPr marL="0" indent="0">
              <a:buNone/>
            </a:pPr>
            <a:r>
              <a:rPr kumimoji="1" lang="ja-JP" altLang="en-US" dirty="0" smtClean="0"/>
              <a:t>ディズニーやポケモンなどのコラボ商品や回る部分を透明に</a:t>
            </a:r>
            <a:r>
              <a:rPr kumimoji="1" lang="ja-JP" altLang="en-US" dirty="0" err="1" smtClean="0"/>
              <a:t>し</a:t>
            </a:r>
            <a:r>
              <a:rPr kumimoji="1" lang="ja-JP" altLang="en-US" dirty="0" smtClean="0"/>
              <a:t>シンプルなデザインでおしゃれに。</a:t>
            </a:r>
            <a:endParaRPr kumimoji="1" lang="en-US" altLang="ja-JP" dirty="0" smtClean="0"/>
          </a:p>
          <a:p>
            <a:pPr marL="0" indent="0">
              <a:buNone/>
            </a:pPr>
            <a:endParaRPr kumimoji="1" lang="en-US" altLang="ja-JP" dirty="0" smtClean="0"/>
          </a:p>
        </p:txBody>
      </p:sp>
      <p:sp>
        <p:nvSpPr>
          <p:cNvPr id="4" name="テキスト ボックス 3"/>
          <p:cNvSpPr txBox="1"/>
          <p:nvPr/>
        </p:nvSpPr>
        <p:spPr>
          <a:xfrm>
            <a:off x="1005385" y="5991367"/>
            <a:ext cx="10181230" cy="769441"/>
          </a:xfrm>
          <a:prstGeom prst="rect">
            <a:avLst/>
          </a:prstGeom>
          <a:noFill/>
        </p:spPr>
        <p:txBody>
          <a:bodyPr wrap="square" rtlCol="0">
            <a:spAutoFit/>
          </a:bodyPr>
          <a:lstStyle/>
          <a:p>
            <a:pPr algn="ctr"/>
            <a:r>
              <a:rPr kumimoji="1" lang="ja-JP" altLang="en-US" sz="4400" dirty="0" smtClean="0"/>
              <a:t>シャーペンの脱コモディティ化に成功</a:t>
            </a:r>
            <a:endParaRPr kumimoji="1" lang="ja-JP" altLang="en-US" sz="4400" dirty="0"/>
          </a:p>
        </p:txBody>
      </p:sp>
      <p:sp>
        <p:nvSpPr>
          <p:cNvPr id="5" name="スライド番号プレースホルダー 4"/>
          <p:cNvSpPr>
            <a:spLocks noGrp="1"/>
          </p:cNvSpPr>
          <p:nvPr>
            <p:ph type="sldNum" sz="quarter" idx="12"/>
          </p:nvPr>
        </p:nvSpPr>
        <p:spPr/>
        <p:txBody>
          <a:bodyPr/>
          <a:lstStyle/>
          <a:p>
            <a:fld id="{7405DFA6-C05A-47BC-8391-6EB81EE4B5A7}" type="slidenum">
              <a:rPr kumimoji="1" lang="ja-JP" altLang="en-US" sz="2400" smtClean="0"/>
              <a:t>23</a:t>
            </a:fld>
            <a:endParaRPr kumimoji="1" lang="ja-JP" altLang="en-US" sz="2400" dirty="0"/>
          </a:p>
        </p:txBody>
      </p:sp>
    </p:spTree>
    <p:extLst>
      <p:ext uri="{BB962C8B-B14F-4D97-AF65-F5344CB8AC3E}">
        <p14:creationId xmlns:p14="http://schemas.microsoft.com/office/powerpoint/2010/main" val="11706237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コンテンツ プレースホルダー 5"/>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a:stretch/>
        </p:blipFill>
        <p:spPr>
          <a:xfrm>
            <a:off x="655092" y="221777"/>
            <a:ext cx="5394377" cy="3398292"/>
          </a:xfrm>
          <a:prstGeom prst="rect">
            <a:avLst/>
          </a:prstGeom>
        </p:spPr>
      </p:pic>
      <p:pic>
        <p:nvPicPr>
          <p:cNvPr id="7" name="図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36792" y="17060"/>
            <a:ext cx="4421663" cy="6858000"/>
          </a:xfrm>
          <a:prstGeom prst="rect">
            <a:avLst/>
          </a:prstGeom>
        </p:spPr>
      </p:pic>
      <p:pic>
        <p:nvPicPr>
          <p:cNvPr id="8" name="図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93696" y="3620069"/>
            <a:ext cx="5981700" cy="3080576"/>
          </a:xfrm>
          <a:prstGeom prst="rect">
            <a:avLst/>
          </a:prstGeom>
        </p:spPr>
      </p:pic>
      <p:sp>
        <p:nvSpPr>
          <p:cNvPr id="2" name="スライド番号プレースホルダー 1"/>
          <p:cNvSpPr>
            <a:spLocks noGrp="1"/>
          </p:cNvSpPr>
          <p:nvPr>
            <p:ph type="sldNum" sz="quarter" idx="12"/>
          </p:nvPr>
        </p:nvSpPr>
        <p:spPr/>
        <p:txBody>
          <a:bodyPr/>
          <a:lstStyle/>
          <a:p>
            <a:fld id="{7405DFA6-C05A-47BC-8391-6EB81EE4B5A7}" type="slidenum">
              <a:rPr kumimoji="1" lang="ja-JP" altLang="en-US" sz="2400" smtClean="0"/>
              <a:t>24</a:t>
            </a:fld>
            <a:endParaRPr kumimoji="1" lang="ja-JP" altLang="en-US" sz="2400" dirty="0"/>
          </a:p>
        </p:txBody>
      </p:sp>
    </p:spTree>
    <p:extLst>
      <p:ext uri="{BB962C8B-B14F-4D97-AF65-F5344CB8AC3E}">
        <p14:creationId xmlns:p14="http://schemas.microsoft.com/office/powerpoint/2010/main" val="32352864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00986" y="585220"/>
            <a:ext cx="11337310" cy="4559984"/>
          </a:xfrm>
        </p:spPr>
        <p:txBody>
          <a:bodyPr>
            <a:normAutofit/>
          </a:bodyPr>
          <a:lstStyle/>
          <a:p>
            <a:pPr marL="0" indent="0" algn="ctr">
              <a:buNone/>
            </a:pPr>
            <a:r>
              <a:rPr kumimoji="1" lang="ja-JP" altLang="en-US" dirty="0" smtClean="0"/>
              <a:t>性能の説明</a:t>
            </a:r>
            <a:r>
              <a:rPr lang="ja-JP" altLang="en-US" dirty="0" smtClean="0"/>
              <a:t>をして</a:t>
            </a:r>
            <a:r>
              <a:rPr kumimoji="1" lang="ja-JP" altLang="en-US" dirty="0" smtClean="0"/>
              <a:t>なめらかに書けることが分かる</a:t>
            </a:r>
            <a:endParaRPr lang="en-US" altLang="ja-JP" dirty="0"/>
          </a:p>
          <a:p>
            <a:pPr marL="0" indent="0" algn="ctr">
              <a:buNone/>
            </a:pPr>
            <a:endParaRPr kumimoji="1" lang="en-US" altLang="ja-JP" sz="3200" dirty="0" smtClean="0"/>
          </a:p>
          <a:p>
            <a:pPr marL="0" indent="0" algn="ctr">
              <a:buNone/>
            </a:pPr>
            <a:r>
              <a:rPr kumimoji="1" lang="ja-JP" altLang="en-US" sz="3200" dirty="0" smtClean="0"/>
              <a:t>しかし・・・</a:t>
            </a:r>
            <a:endParaRPr kumimoji="1" lang="en-US" altLang="ja-JP" sz="3200" dirty="0" smtClean="0"/>
          </a:p>
          <a:p>
            <a:pPr marL="0" indent="0" algn="ctr">
              <a:buNone/>
            </a:pPr>
            <a:r>
              <a:rPr kumimoji="1" lang="ja-JP" altLang="en-US" sz="3200" dirty="0" smtClean="0"/>
              <a:t>サイトを見ただけでは買った後の生活を想像をすることが</a:t>
            </a:r>
            <a:r>
              <a:rPr lang="ja-JP" altLang="en-US" sz="3200" dirty="0"/>
              <a:t>で</a:t>
            </a:r>
            <a:r>
              <a:rPr lang="ja-JP" altLang="en-US" sz="3200" dirty="0" smtClean="0"/>
              <a:t>きない</a:t>
            </a:r>
            <a:endParaRPr kumimoji="1" lang="en-US" altLang="ja-JP" sz="3200" dirty="0" smtClean="0"/>
          </a:p>
          <a:p>
            <a:pPr marL="0" indent="0" algn="ctr">
              <a:buNone/>
            </a:pPr>
            <a:endParaRPr lang="en-US" altLang="ja-JP" sz="3200" dirty="0"/>
          </a:p>
          <a:p>
            <a:pPr marL="0" indent="0" algn="ctr">
              <a:buNone/>
            </a:pPr>
            <a:endParaRPr kumimoji="1" lang="en-US" altLang="ja-JP" dirty="0" smtClean="0"/>
          </a:p>
          <a:p>
            <a:pPr marL="0" indent="0">
              <a:buNone/>
            </a:pP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ja-JP" altLang="en-US" dirty="0"/>
          </a:p>
        </p:txBody>
      </p:sp>
      <p:sp>
        <p:nvSpPr>
          <p:cNvPr id="5" name="テキスト ボックス 4"/>
          <p:cNvSpPr txBox="1"/>
          <p:nvPr/>
        </p:nvSpPr>
        <p:spPr>
          <a:xfrm>
            <a:off x="1489881" y="3463251"/>
            <a:ext cx="10680510" cy="1938992"/>
          </a:xfrm>
          <a:prstGeom prst="rect">
            <a:avLst/>
          </a:prstGeom>
          <a:noFill/>
        </p:spPr>
        <p:txBody>
          <a:bodyPr wrap="square" rtlCol="0">
            <a:spAutoFit/>
          </a:bodyPr>
          <a:lstStyle/>
          <a:p>
            <a:r>
              <a:rPr lang="ja-JP" altLang="en-US" sz="4000" dirty="0" smtClean="0"/>
              <a:t>プロモーションによって生活の</a:t>
            </a:r>
            <a:r>
              <a:rPr lang="ja-JP" altLang="en-US" sz="4000" dirty="0"/>
              <a:t>想像</a:t>
            </a:r>
            <a:r>
              <a:rPr kumimoji="1" lang="ja-JP" altLang="en-US" sz="4000" dirty="0" smtClean="0"/>
              <a:t>を</a:t>
            </a:r>
            <a:r>
              <a:rPr lang="ja-JP" altLang="en-US" sz="4000" dirty="0" smtClean="0"/>
              <a:t>させ</a:t>
            </a:r>
            <a:r>
              <a:rPr lang="ja-JP" altLang="en-US" sz="4000" dirty="0"/>
              <a:t>る</a:t>
            </a:r>
            <a:r>
              <a:rPr kumimoji="1" lang="ja-JP" altLang="en-US" sz="4000" dirty="0" smtClean="0"/>
              <a:t>ことでクルトガの</a:t>
            </a:r>
            <a:r>
              <a:rPr lang="ja-JP" altLang="en-US" sz="4000" dirty="0" smtClean="0"/>
              <a:t>支払意思価格をさらに上げることができるのか</a:t>
            </a:r>
            <a:endParaRPr kumimoji="1" lang="en-US" altLang="ja-JP" sz="4000" dirty="0" smtClean="0"/>
          </a:p>
        </p:txBody>
      </p:sp>
      <p:sp>
        <p:nvSpPr>
          <p:cNvPr id="6" name="右矢印 5"/>
          <p:cNvSpPr/>
          <p:nvPr/>
        </p:nvSpPr>
        <p:spPr>
          <a:xfrm>
            <a:off x="811472" y="3596381"/>
            <a:ext cx="678409" cy="50496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7405DFA6-C05A-47BC-8391-6EB81EE4B5A7}" type="slidenum">
              <a:rPr kumimoji="1" lang="ja-JP" altLang="en-US" sz="2400" smtClean="0"/>
              <a:t>25</a:t>
            </a:fld>
            <a:endParaRPr kumimoji="1" lang="ja-JP" altLang="en-US" sz="2400" dirty="0"/>
          </a:p>
        </p:txBody>
      </p:sp>
      <p:sp>
        <p:nvSpPr>
          <p:cNvPr id="4" name="テキスト ボックス 3"/>
          <p:cNvSpPr txBox="1"/>
          <p:nvPr/>
        </p:nvSpPr>
        <p:spPr>
          <a:xfrm>
            <a:off x="568656" y="5402243"/>
            <a:ext cx="11269640" cy="954107"/>
          </a:xfrm>
          <a:prstGeom prst="rect">
            <a:avLst/>
          </a:prstGeom>
          <a:noFill/>
        </p:spPr>
        <p:txBody>
          <a:bodyPr wrap="square" rtlCol="0">
            <a:spAutoFit/>
          </a:bodyPr>
          <a:lstStyle/>
          <a:p>
            <a:r>
              <a:rPr lang="en-US" altLang="ja-JP" sz="2800" dirty="0"/>
              <a:t>※</a:t>
            </a:r>
            <a:r>
              <a:rPr lang="ja-JP" altLang="en-US" sz="2800" dirty="0" smtClean="0"/>
              <a:t>支払</a:t>
            </a:r>
            <a:r>
              <a:rPr lang="ja-JP" altLang="en-US" sz="2800" dirty="0"/>
              <a:t>意思価格</a:t>
            </a:r>
          </a:p>
          <a:p>
            <a:r>
              <a:rPr lang="ja-JP" altLang="en-US" sz="2800" dirty="0"/>
              <a:t>費用を支払う必要がある場合に個人や世帯が支払ってもよいと考える金額。</a:t>
            </a:r>
          </a:p>
        </p:txBody>
      </p:sp>
    </p:spTree>
    <p:extLst>
      <p:ext uri="{BB962C8B-B14F-4D97-AF65-F5344CB8AC3E}">
        <p14:creationId xmlns:p14="http://schemas.microsoft.com/office/powerpoint/2010/main" val="27610977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64024" y="0"/>
            <a:ext cx="11097904" cy="6858000"/>
          </a:xfrm>
        </p:spPr>
        <p:txBody>
          <a:bodyPr/>
          <a:lstStyle/>
          <a:p>
            <a:pPr marL="0" indent="0">
              <a:buNone/>
            </a:pPr>
            <a:endParaRPr lang="en-US" altLang="ja-JP" sz="4000" dirty="0" smtClean="0"/>
          </a:p>
          <a:p>
            <a:pPr marL="0" indent="0">
              <a:buNone/>
            </a:pPr>
            <a:r>
              <a:rPr lang="ja-JP" altLang="en-US" sz="4000" dirty="0"/>
              <a:t>ターゲット</a:t>
            </a:r>
            <a:r>
              <a:rPr lang="en-US" altLang="ja-JP" sz="4000" dirty="0" smtClean="0"/>
              <a:t>『</a:t>
            </a:r>
            <a:r>
              <a:rPr lang="ja-JP" altLang="en-US" sz="4000" dirty="0"/>
              <a:t>大学生</a:t>
            </a:r>
            <a:r>
              <a:rPr lang="en-US" altLang="ja-JP" sz="4000" dirty="0" smtClean="0"/>
              <a:t>』</a:t>
            </a:r>
          </a:p>
          <a:p>
            <a:pPr marL="0" indent="0">
              <a:buNone/>
            </a:pPr>
            <a:endParaRPr lang="en-US" altLang="ja-JP" dirty="0"/>
          </a:p>
          <a:p>
            <a:pPr marL="0" indent="0">
              <a:buNone/>
            </a:pPr>
            <a:r>
              <a:rPr lang="ja-JP" altLang="en-US" dirty="0" smtClean="0"/>
              <a:t>クルトガを使った大学生の成功体験を見せることで・・・</a:t>
            </a:r>
            <a:endParaRPr lang="en-US" altLang="ja-JP" dirty="0" smtClean="0"/>
          </a:p>
          <a:p>
            <a:pPr marL="0" indent="0">
              <a:buNone/>
            </a:pPr>
            <a:r>
              <a:rPr lang="ja-JP" altLang="en-US" dirty="0" smtClean="0"/>
              <a:t>　「資格の勉強中に集中できる」</a:t>
            </a:r>
            <a:endParaRPr lang="en-US" altLang="ja-JP" dirty="0" smtClean="0"/>
          </a:p>
          <a:p>
            <a:pPr marL="0" indent="0">
              <a:buNone/>
            </a:pPr>
            <a:r>
              <a:rPr lang="ja-JP" altLang="en-US" dirty="0"/>
              <a:t>　</a:t>
            </a:r>
            <a:r>
              <a:rPr lang="ja-JP" altLang="en-US" dirty="0" smtClean="0"/>
              <a:t>「</a:t>
            </a:r>
            <a:r>
              <a:rPr lang="ja-JP" altLang="en-US" dirty="0"/>
              <a:t>今</a:t>
            </a:r>
            <a:r>
              <a:rPr lang="ja-JP" altLang="en-US" dirty="0" smtClean="0"/>
              <a:t>まで勉強してこなかった自分を変えて努力するようになった」</a:t>
            </a:r>
            <a:endParaRPr lang="en-US" altLang="ja-JP" dirty="0" smtClean="0"/>
          </a:p>
          <a:p>
            <a:pPr marL="0" indent="0">
              <a:buNone/>
            </a:pPr>
            <a:r>
              <a:rPr lang="ja-JP" altLang="en-US" dirty="0"/>
              <a:t>　</a:t>
            </a:r>
            <a:r>
              <a:rPr lang="ja-JP" altLang="en-US" dirty="0" smtClean="0"/>
              <a:t>「色んな人との交流の中できれいな字を見せて印象がよくなる」</a:t>
            </a:r>
            <a:endParaRPr lang="en-US" altLang="ja-JP" dirty="0" smtClean="0"/>
          </a:p>
          <a:p>
            <a:pPr marL="0" indent="0">
              <a:buNone/>
            </a:pPr>
            <a:endParaRPr lang="en-US" altLang="ja-JP" dirty="0" smtClean="0"/>
          </a:p>
          <a:p>
            <a:pPr marL="0" indent="0">
              <a:buNone/>
            </a:pPr>
            <a:endParaRPr kumimoji="1" lang="ja-JP" altLang="en-US" dirty="0"/>
          </a:p>
        </p:txBody>
      </p:sp>
      <p:sp>
        <p:nvSpPr>
          <p:cNvPr id="4" name="テキスト ボックス 3"/>
          <p:cNvSpPr txBox="1"/>
          <p:nvPr/>
        </p:nvSpPr>
        <p:spPr>
          <a:xfrm>
            <a:off x="630071" y="4834830"/>
            <a:ext cx="10931857" cy="1384995"/>
          </a:xfrm>
          <a:prstGeom prst="rect">
            <a:avLst/>
          </a:prstGeom>
          <a:noFill/>
        </p:spPr>
        <p:txBody>
          <a:bodyPr wrap="square" rtlCol="0">
            <a:spAutoFit/>
          </a:bodyPr>
          <a:lstStyle/>
          <a:p>
            <a:endParaRPr kumimoji="1" lang="en-US" altLang="ja-JP" sz="2400" dirty="0" smtClean="0"/>
          </a:p>
          <a:p>
            <a:r>
              <a:rPr kumimoji="1" lang="ja-JP" altLang="en-US" sz="6000" u="sng" dirty="0" smtClean="0">
                <a:solidFill>
                  <a:srgbClr val="FF0000"/>
                </a:solidFill>
              </a:rPr>
              <a:t>このクルトガは２千円で売れる</a:t>
            </a:r>
            <a:r>
              <a:rPr lang="en-US" altLang="ja-JP" sz="6000" u="sng" dirty="0" smtClean="0">
                <a:solidFill>
                  <a:srgbClr val="FF0000"/>
                </a:solidFill>
              </a:rPr>
              <a:t>!!</a:t>
            </a:r>
            <a:r>
              <a:rPr lang="en-US" altLang="ja-JP" sz="6000" u="sng" dirty="0">
                <a:solidFill>
                  <a:srgbClr val="FF0000"/>
                </a:solidFill>
              </a:rPr>
              <a:t>!</a:t>
            </a:r>
            <a:endParaRPr kumimoji="1" lang="ja-JP" altLang="en-US" sz="6000" u="sng" dirty="0">
              <a:solidFill>
                <a:srgbClr val="FF0000"/>
              </a:solidFill>
            </a:endParaRPr>
          </a:p>
        </p:txBody>
      </p:sp>
      <p:sp>
        <p:nvSpPr>
          <p:cNvPr id="2" name="スライド番号プレースホルダー 1"/>
          <p:cNvSpPr>
            <a:spLocks noGrp="1"/>
          </p:cNvSpPr>
          <p:nvPr>
            <p:ph type="sldNum" sz="quarter" idx="12"/>
          </p:nvPr>
        </p:nvSpPr>
        <p:spPr/>
        <p:txBody>
          <a:bodyPr/>
          <a:lstStyle/>
          <a:p>
            <a:fld id="{7405DFA6-C05A-47BC-8391-6EB81EE4B5A7}" type="slidenum">
              <a:rPr kumimoji="1" lang="ja-JP" altLang="en-US" sz="2400" smtClean="0"/>
              <a:t>26</a:t>
            </a:fld>
            <a:endParaRPr kumimoji="1" lang="ja-JP" altLang="en-US" sz="2400" dirty="0"/>
          </a:p>
        </p:txBody>
      </p:sp>
      <p:sp>
        <p:nvSpPr>
          <p:cNvPr id="5" name="下矢印 4"/>
          <p:cNvSpPr/>
          <p:nvPr/>
        </p:nvSpPr>
        <p:spPr>
          <a:xfrm>
            <a:off x="4940490" y="4012442"/>
            <a:ext cx="928048" cy="1132764"/>
          </a:xfrm>
          <a:prstGeom prst="downArrow">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829157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0" y="2376220"/>
            <a:ext cx="11987284" cy="5494575"/>
          </a:xfrm>
        </p:spPr>
        <p:txBody>
          <a:bodyPr/>
          <a:lstStyle/>
          <a:p>
            <a:pPr marL="0" indent="0" algn="ctr">
              <a:buNone/>
            </a:pPr>
            <a:r>
              <a:rPr lang="ja-JP" altLang="en-US" sz="4400" dirty="0" smtClean="0"/>
              <a:t>プロモーションによって</a:t>
            </a:r>
            <a:endParaRPr lang="en-US" altLang="ja-JP" sz="4400" dirty="0" smtClean="0"/>
          </a:p>
          <a:p>
            <a:pPr marL="0" indent="0" algn="ctr">
              <a:buNone/>
            </a:pPr>
            <a:r>
              <a:rPr lang="ja-JP" altLang="en-US" sz="4400" dirty="0" smtClean="0"/>
              <a:t>生活を想像させることで支払意思価格を</a:t>
            </a:r>
            <a:endParaRPr lang="en-US" altLang="ja-JP" sz="4400" dirty="0" smtClean="0"/>
          </a:p>
          <a:p>
            <a:pPr marL="0" indent="0" algn="ctr">
              <a:buNone/>
            </a:pPr>
            <a:r>
              <a:rPr lang="ja-JP" altLang="en-US" sz="4400" u="sng" dirty="0" smtClean="0">
                <a:solidFill>
                  <a:srgbClr val="FF0000"/>
                </a:solidFill>
              </a:rPr>
              <a:t>さらに上げること</a:t>
            </a:r>
            <a:r>
              <a:rPr lang="ja-JP" altLang="en-US" sz="4400" dirty="0" smtClean="0"/>
              <a:t>ができるのではないか</a:t>
            </a:r>
            <a:endParaRPr kumimoji="1" lang="ja-JP" altLang="en-US" dirty="0"/>
          </a:p>
        </p:txBody>
      </p:sp>
      <p:sp>
        <p:nvSpPr>
          <p:cNvPr id="7" name="スライド番号プレースホルダー 6"/>
          <p:cNvSpPr>
            <a:spLocks noGrp="1"/>
          </p:cNvSpPr>
          <p:nvPr>
            <p:ph type="sldNum" sz="quarter" idx="12"/>
          </p:nvPr>
        </p:nvSpPr>
        <p:spPr>
          <a:xfrm>
            <a:off x="9047328" y="6342702"/>
            <a:ext cx="2743200" cy="365125"/>
          </a:xfrm>
        </p:spPr>
        <p:txBody>
          <a:bodyPr/>
          <a:lstStyle/>
          <a:p>
            <a:fld id="{7405DFA6-C05A-47BC-8391-6EB81EE4B5A7}" type="slidenum">
              <a:rPr kumimoji="1" lang="ja-JP" altLang="en-US" sz="2400" smtClean="0"/>
              <a:t>27</a:t>
            </a:fld>
            <a:endParaRPr kumimoji="1" lang="ja-JP" altLang="en-US" sz="2400" dirty="0"/>
          </a:p>
        </p:txBody>
      </p:sp>
      <p:sp>
        <p:nvSpPr>
          <p:cNvPr id="4" name="テキスト ボックス 3"/>
          <p:cNvSpPr txBox="1"/>
          <p:nvPr/>
        </p:nvSpPr>
        <p:spPr>
          <a:xfrm>
            <a:off x="651104" y="705274"/>
            <a:ext cx="5627077" cy="830997"/>
          </a:xfrm>
          <a:prstGeom prst="rect">
            <a:avLst/>
          </a:prstGeom>
          <a:noFill/>
        </p:spPr>
        <p:txBody>
          <a:bodyPr wrap="square" rtlCol="0">
            <a:spAutoFit/>
          </a:bodyPr>
          <a:lstStyle/>
          <a:p>
            <a:r>
              <a:rPr kumimoji="1" lang="ja-JP" altLang="en-US" sz="4800" dirty="0" smtClean="0"/>
              <a:t>問題意識</a:t>
            </a:r>
            <a:endParaRPr kumimoji="1" lang="ja-JP" altLang="en-US" sz="4800" dirty="0"/>
          </a:p>
        </p:txBody>
      </p:sp>
    </p:spTree>
    <p:extLst>
      <p:ext uri="{BB962C8B-B14F-4D97-AF65-F5344CB8AC3E}">
        <p14:creationId xmlns:p14="http://schemas.microsoft.com/office/powerpoint/2010/main" val="17088369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生活を想像させることは比較できない</a:t>
            </a:r>
            <a:endParaRPr kumimoji="1" lang="ja-JP" altLang="en-US" dirty="0"/>
          </a:p>
        </p:txBody>
      </p:sp>
      <p:sp>
        <p:nvSpPr>
          <p:cNvPr id="3" name="コンテンツ プレースホルダー 2"/>
          <p:cNvSpPr>
            <a:spLocks noGrp="1"/>
          </p:cNvSpPr>
          <p:nvPr>
            <p:ph idx="1"/>
          </p:nvPr>
        </p:nvSpPr>
        <p:spPr>
          <a:xfrm>
            <a:off x="1023582" y="1825624"/>
            <a:ext cx="9976514" cy="5032375"/>
          </a:xfrm>
        </p:spPr>
        <p:txBody>
          <a:bodyPr>
            <a:normAutofit/>
          </a:bodyPr>
          <a:lstStyle/>
          <a:p>
            <a:pPr marL="0" indent="0">
              <a:buNone/>
            </a:pPr>
            <a:r>
              <a:rPr lang="ja-JP" altLang="en-US" dirty="0"/>
              <a:t>製品</a:t>
            </a:r>
            <a:r>
              <a:rPr lang="ja-JP" altLang="en-US" dirty="0" smtClean="0"/>
              <a:t>そのものの差別化</a:t>
            </a:r>
            <a:r>
              <a:rPr lang="ja-JP" altLang="en-US" dirty="0"/>
              <a:t>で</a:t>
            </a:r>
            <a:r>
              <a:rPr kumimoji="1" lang="ja-JP" altLang="en-US" dirty="0" smtClean="0"/>
              <a:t>脱コモディティ化はできるが、模倣され</a:t>
            </a:r>
            <a:endParaRPr kumimoji="1" lang="en-US" altLang="ja-JP" dirty="0" smtClean="0"/>
          </a:p>
          <a:p>
            <a:pPr marL="0" indent="0">
              <a:buNone/>
            </a:pPr>
            <a:r>
              <a:rPr kumimoji="1" lang="ja-JP" altLang="en-US" dirty="0" smtClean="0"/>
              <a:t>またコモディティ化してしまう。</a:t>
            </a:r>
            <a:endParaRPr kumimoji="1" lang="en-US" altLang="ja-JP" dirty="0" smtClean="0"/>
          </a:p>
          <a:p>
            <a:pPr marL="0" indent="0">
              <a:buNone/>
            </a:pPr>
            <a:endParaRPr kumimoji="1" lang="en-US" altLang="ja-JP" dirty="0" smtClean="0"/>
          </a:p>
          <a:p>
            <a:pPr marL="0" indent="0" algn="ctr">
              <a:buNone/>
            </a:pPr>
            <a:r>
              <a:rPr lang="ja-JP" altLang="en-US" sz="4800" dirty="0" smtClean="0"/>
              <a:t>しかし</a:t>
            </a:r>
            <a:endParaRPr lang="en-US" altLang="ja-JP" sz="4800" dirty="0" smtClean="0"/>
          </a:p>
          <a:p>
            <a:pPr marL="0" indent="0" algn="ctr">
              <a:buNone/>
            </a:pPr>
            <a:endParaRPr lang="en-US" altLang="ja-JP" dirty="0"/>
          </a:p>
          <a:p>
            <a:pPr marL="0" indent="0" algn="ctr">
              <a:buNone/>
            </a:pPr>
            <a:r>
              <a:rPr lang="ja-JP" altLang="en-US" sz="4000" u="sng" dirty="0" smtClean="0"/>
              <a:t>生活の想像は</a:t>
            </a:r>
            <a:r>
              <a:rPr lang="ja-JP" altLang="en-US" sz="4000" u="sng" dirty="0"/>
              <a:t>製品</a:t>
            </a:r>
            <a:r>
              <a:rPr lang="ja-JP" altLang="en-US" sz="4000" u="sng" dirty="0" smtClean="0"/>
              <a:t>ごとによって異なり</a:t>
            </a:r>
            <a:endParaRPr lang="en-US" altLang="ja-JP" sz="4000" u="sng" dirty="0" smtClean="0"/>
          </a:p>
          <a:p>
            <a:pPr marL="0" indent="0" algn="ctr">
              <a:buNone/>
            </a:pPr>
            <a:r>
              <a:rPr lang="ja-JP" altLang="en-US" sz="4000" u="sng" dirty="0" smtClean="0">
                <a:solidFill>
                  <a:srgbClr val="FF0000"/>
                </a:solidFill>
              </a:rPr>
              <a:t>まったく同じ想像をすることはない</a:t>
            </a:r>
            <a:r>
              <a:rPr lang="en-US" altLang="ja-JP" sz="4000" u="sng" dirty="0" smtClean="0">
                <a:solidFill>
                  <a:srgbClr val="FF0000"/>
                </a:solidFill>
              </a:rPr>
              <a:t>!!!</a:t>
            </a:r>
          </a:p>
          <a:p>
            <a:pPr marL="0" indent="0" algn="ctr">
              <a:buNone/>
            </a:pPr>
            <a:endParaRPr kumimoji="1" lang="en-US" altLang="ja-JP" dirty="0"/>
          </a:p>
          <a:p>
            <a:pPr marL="0" indent="0" algn="ctr">
              <a:buNone/>
            </a:pPr>
            <a:endParaRPr lang="en-US" altLang="ja-JP" dirty="0" smtClean="0"/>
          </a:p>
          <a:p>
            <a:pPr marL="0" indent="0" algn="ctr">
              <a:buNone/>
            </a:pPr>
            <a:endParaRPr kumimoji="1" lang="ja-JP" altLang="en-US" dirty="0"/>
          </a:p>
        </p:txBody>
      </p:sp>
      <p:sp>
        <p:nvSpPr>
          <p:cNvPr id="4" name="スライド番号プレースホルダー 3"/>
          <p:cNvSpPr>
            <a:spLocks noGrp="1"/>
          </p:cNvSpPr>
          <p:nvPr>
            <p:ph type="sldNum" sz="quarter" idx="12"/>
          </p:nvPr>
        </p:nvSpPr>
        <p:spPr/>
        <p:txBody>
          <a:bodyPr/>
          <a:lstStyle/>
          <a:p>
            <a:fld id="{7405DFA6-C05A-47BC-8391-6EB81EE4B5A7}" type="slidenum">
              <a:rPr kumimoji="1" lang="ja-JP" altLang="en-US" sz="1800" smtClean="0"/>
              <a:t>28</a:t>
            </a:fld>
            <a:endParaRPr kumimoji="1" lang="ja-JP" altLang="en-US" sz="1800" dirty="0"/>
          </a:p>
        </p:txBody>
      </p:sp>
    </p:spTree>
    <p:extLst>
      <p:ext uri="{BB962C8B-B14F-4D97-AF65-F5344CB8AC3E}">
        <p14:creationId xmlns:p14="http://schemas.microsoft.com/office/powerpoint/2010/main" val="26161669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600501"/>
            <a:ext cx="10515600" cy="5576462"/>
          </a:xfrm>
        </p:spPr>
        <p:txBody>
          <a:bodyPr/>
          <a:lstStyle/>
          <a:p>
            <a:pPr marL="0" indent="0" algn="ctr">
              <a:buNone/>
            </a:pPr>
            <a:r>
              <a:rPr kumimoji="1" lang="ja-JP" altLang="en-US" dirty="0" smtClean="0"/>
              <a:t>生活の想像は多種多様であり、差が生まれやすい。</a:t>
            </a:r>
            <a:endParaRPr kumimoji="1" lang="en-US" altLang="ja-JP" dirty="0" smtClean="0"/>
          </a:p>
        </p:txBody>
      </p:sp>
      <p:sp>
        <p:nvSpPr>
          <p:cNvPr id="4" name="スライド番号プレースホルダー 3"/>
          <p:cNvSpPr>
            <a:spLocks noGrp="1"/>
          </p:cNvSpPr>
          <p:nvPr>
            <p:ph type="sldNum" sz="quarter" idx="12"/>
          </p:nvPr>
        </p:nvSpPr>
        <p:spPr/>
        <p:txBody>
          <a:bodyPr/>
          <a:lstStyle/>
          <a:p>
            <a:fld id="{7405DFA6-C05A-47BC-8391-6EB81EE4B5A7}" type="slidenum">
              <a:rPr kumimoji="1" lang="ja-JP" altLang="en-US" sz="2000" smtClean="0"/>
              <a:t>29</a:t>
            </a:fld>
            <a:endParaRPr kumimoji="1" lang="ja-JP" altLang="en-US" sz="2000" dirty="0"/>
          </a:p>
        </p:txBody>
      </p:sp>
      <p:sp>
        <p:nvSpPr>
          <p:cNvPr id="5" name="下矢印 4"/>
          <p:cNvSpPr/>
          <p:nvPr/>
        </p:nvSpPr>
        <p:spPr>
          <a:xfrm>
            <a:off x="5670644" y="1302830"/>
            <a:ext cx="850710" cy="1282890"/>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965008" y="5974269"/>
            <a:ext cx="10261979" cy="646331"/>
          </a:xfrm>
          <a:prstGeom prst="rect">
            <a:avLst/>
          </a:prstGeom>
          <a:noFill/>
        </p:spPr>
        <p:txBody>
          <a:bodyPr wrap="square" rtlCol="0">
            <a:spAutoFit/>
          </a:bodyPr>
          <a:lstStyle/>
          <a:p>
            <a:pPr algn="ctr"/>
            <a:r>
              <a:rPr lang="ja-JP" altLang="en-US" sz="3600" dirty="0" smtClean="0"/>
              <a:t>高価格設定が可能になる</a:t>
            </a:r>
            <a:r>
              <a:rPr kumimoji="1" lang="ja-JP" altLang="en-US" sz="3600" dirty="0" smtClean="0"/>
              <a:t>のではないか。</a:t>
            </a:r>
            <a:endParaRPr kumimoji="1" lang="ja-JP" altLang="en-US" sz="3600" dirty="0"/>
          </a:p>
        </p:txBody>
      </p:sp>
      <p:sp>
        <p:nvSpPr>
          <p:cNvPr id="8" name="テキスト ボックス 7"/>
          <p:cNvSpPr txBox="1"/>
          <p:nvPr/>
        </p:nvSpPr>
        <p:spPr>
          <a:xfrm>
            <a:off x="1062534" y="2771400"/>
            <a:ext cx="10066929" cy="1754326"/>
          </a:xfrm>
          <a:prstGeom prst="rect">
            <a:avLst/>
          </a:prstGeom>
          <a:noFill/>
        </p:spPr>
        <p:txBody>
          <a:bodyPr wrap="square" rtlCol="0">
            <a:spAutoFit/>
          </a:bodyPr>
          <a:lstStyle/>
          <a:p>
            <a:r>
              <a:rPr lang="ja-JP" altLang="en-US" sz="3600" u="sng" dirty="0"/>
              <a:t>生活</a:t>
            </a:r>
            <a:r>
              <a:rPr lang="ja-JP" altLang="en-US" sz="3600" u="sng" dirty="0" smtClean="0"/>
              <a:t>の想像は比較しやすく、なおかつオンリーワンの製品となり、その</a:t>
            </a:r>
            <a:r>
              <a:rPr lang="ja-JP" altLang="en-US" sz="3600" u="sng" dirty="0"/>
              <a:t>製品</a:t>
            </a:r>
            <a:r>
              <a:rPr lang="ja-JP" altLang="en-US" sz="3600" u="sng" dirty="0" smtClean="0"/>
              <a:t>しかないと感じさせ生活の想像をすることで価値を作り出す。</a:t>
            </a:r>
            <a:endParaRPr kumimoji="1" lang="ja-JP" altLang="en-US" sz="3600" u="sng" dirty="0"/>
          </a:p>
        </p:txBody>
      </p:sp>
      <p:sp>
        <p:nvSpPr>
          <p:cNvPr id="9" name="下矢印 8"/>
          <p:cNvSpPr/>
          <p:nvPr/>
        </p:nvSpPr>
        <p:spPr>
          <a:xfrm>
            <a:off x="5670644" y="4711406"/>
            <a:ext cx="873457" cy="1262863"/>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766999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51645" y="435186"/>
            <a:ext cx="10515600" cy="1304322"/>
          </a:xfrm>
        </p:spPr>
        <p:txBody>
          <a:bodyPr/>
          <a:lstStyle/>
          <a:p>
            <a:r>
              <a:rPr kumimoji="1" lang="ja-JP" altLang="en-US" dirty="0" smtClean="0">
                <a:latin typeface="+mj-ea"/>
              </a:rPr>
              <a:t>コモディティ化とは？</a:t>
            </a:r>
            <a:endParaRPr kumimoji="1" lang="ja-JP" altLang="en-US" dirty="0">
              <a:latin typeface="+mj-ea"/>
            </a:endParaRPr>
          </a:p>
        </p:txBody>
      </p:sp>
      <p:sp>
        <p:nvSpPr>
          <p:cNvPr id="3" name="コンテンツ プレースホルダー 2"/>
          <p:cNvSpPr>
            <a:spLocks noGrp="1"/>
          </p:cNvSpPr>
          <p:nvPr>
            <p:ph idx="1"/>
          </p:nvPr>
        </p:nvSpPr>
        <p:spPr>
          <a:xfrm>
            <a:off x="1789081" y="1679649"/>
            <a:ext cx="8321899" cy="4351338"/>
          </a:xfrm>
        </p:spPr>
        <p:txBody>
          <a:bodyPr>
            <a:normAutofit/>
          </a:bodyPr>
          <a:lstStyle/>
          <a:p>
            <a:pPr marL="0" indent="0">
              <a:buNone/>
            </a:pPr>
            <a:r>
              <a:rPr lang="ja-JP" altLang="en-US" sz="2400" dirty="0" smtClean="0">
                <a:solidFill>
                  <a:schemeClr val="tx1"/>
                </a:solidFill>
              </a:rPr>
              <a:t>企業間における技術的水準が次第に同質的になる。</a:t>
            </a:r>
            <a:endParaRPr lang="en-US" altLang="ja-JP" sz="2400" dirty="0" smtClean="0">
              <a:solidFill>
                <a:schemeClr val="tx1"/>
              </a:solidFill>
            </a:endParaRPr>
          </a:p>
          <a:p>
            <a:pPr marL="0" indent="0">
              <a:buNone/>
            </a:pPr>
            <a:endParaRPr lang="en-US" altLang="ja-JP" sz="2400" dirty="0" smtClean="0">
              <a:solidFill>
                <a:schemeClr val="tx1"/>
              </a:solidFill>
            </a:endParaRPr>
          </a:p>
          <a:p>
            <a:pPr marL="0" indent="0">
              <a:buNone/>
            </a:pPr>
            <a:endParaRPr lang="en-US" altLang="ja-JP" sz="2400" dirty="0" smtClean="0">
              <a:solidFill>
                <a:schemeClr val="tx1"/>
              </a:solidFill>
            </a:endParaRPr>
          </a:p>
          <a:p>
            <a:pPr marL="0" indent="0">
              <a:buNone/>
            </a:pPr>
            <a:r>
              <a:rPr lang="ja-JP" altLang="en-US" sz="2400" dirty="0" smtClean="0">
                <a:solidFill>
                  <a:schemeClr val="tx1"/>
                </a:solidFill>
              </a:rPr>
              <a:t>製品やサービスにおける本質的部分での差別化が困難となる</a:t>
            </a:r>
            <a:r>
              <a:rPr lang="ja-JP" altLang="en-US" sz="2400" dirty="0"/>
              <a:t>。</a:t>
            </a:r>
            <a:endParaRPr lang="en-US" altLang="ja-JP" sz="2400" dirty="0" smtClean="0">
              <a:solidFill>
                <a:schemeClr val="tx1"/>
              </a:solidFill>
            </a:endParaRPr>
          </a:p>
          <a:p>
            <a:endParaRPr lang="en-US" altLang="ja-JP" sz="2400" dirty="0" smtClean="0">
              <a:solidFill>
                <a:schemeClr val="tx1"/>
              </a:solidFill>
            </a:endParaRPr>
          </a:p>
          <a:p>
            <a:pPr marL="0" indent="0">
              <a:buNone/>
            </a:pPr>
            <a:endParaRPr lang="en-US" altLang="ja-JP" sz="2400" dirty="0" smtClean="0">
              <a:solidFill>
                <a:schemeClr val="tx1"/>
              </a:solidFill>
            </a:endParaRPr>
          </a:p>
          <a:p>
            <a:pPr marL="0" indent="0">
              <a:buNone/>
            </a:pPr>
            <a:r>
              <a:rPr lang="ja-JP" altLang="en-US" sz="2400" dirty="0" smtClean="0">
                <a:solidFill>
                  <a:schemeClr val="tx1"/>
                </a:solidFill>
              </a:rPr>
              <a:t>どのブランドを取り上げてみても顧客側からするとほとんど違いを見出すことのできない状況となる。</a:t>
            </a:r>
            <a:endParaRPr kumimoji="1" lang="ja-JP" altLang="en-US" sz="2400" dirty="0"/>
          </a:p>
        </p:txBody>
      </p:sp>
      <p:sp>
        <p:nvSpPr>
          <p:cNvPr id="4" name="下矢印 3"/>
          <p:cNvSpPr/>
          <p:nvPr/>
        </p:nvSpPr>
        <p:spPr>
          <a:xfrm>
            <a:off x="5421989" y="2194758"/>
            <a:ext cx="566670" cy="737736"/>
          </a:xfrm>
          <a:prstGeom prst="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下矢印 4"/>
          <p:cNvSpPr/>
          <p:nvPr/>
        </p:nvSpPr>
        <p:spPr>
          <a:xfrm>
            <a:off x="5421990" y="3658405"/>
            <a:ext cx="566669" cy="717931"/>
          </a:xfrm>
          <a:prstGeom prst="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978786" y="5569322"/>
            <a:ext cx="9942491" cy="769441"/>
          </a:xfrm>
          <a:prstGeom prst="rect">
            <a:avLst/>
          </a:prstGeom>
          <a:noFill/>
        </p:spPr>
        <p:txBody>
          <a:bodyPr wrap="square" rtlCol="0">
            <a:spAutoFit/>
          </a:bodyPr>
          <a:lstStyle/>
          <a:p>
            <a:pPr algn="ctr"/>
            <a:r>
              <a:rPr lang="ja-JP" altLang="en-US" sz="4400" u="sng" dirty="0" smtClean="0"/>
              <a:t>価格競争に陥る</a:t>
            </a:r>
            <a:endParaRPr kumimoji="1" lang="ja-JP" altLang="en-US" sz="4400" u="sng" dirty="0"/>
          </a:p>
        </p:txBody>
      </p:sp>
      <p:sp>
        <p:nvSpPr>
          <p:cNvPr id="7" name="テキスト ボックス 6"/>
          <p:cNvSpPr txBox="1"/>
          <p:nvPr/>
        </p:nvSpPr>
        <p:spPr>
          <a:xfrm>
            <a:off x="6562850" y="5092269"/>
            <a:ext cx="6478074" cy="338554"/>
          </a:xfrm>
          <a:prstGeom prst="rect">
            <a:avLst/>
          </a:prstGeom>
          <a:noFill/>
        </p:spPr>
        <p:txBody>
          <a:bodyPr wrap="square" rtlCol="0">
            <a:spAutoFit/>
          </a:bodyPr>
          <a:lstStyle/>
          <a:p>
            <a:r>
              <a:rPr lang="ja-JP" altLang="en-US" sz="1600" dirty="0" smtClean="0"/>
              <a:t>（</a:t>
            </a:r>
            <a:r>
              <a:rPr kumimoji="1" lang="en-US" altLang="ja-JP" sz="1600" dirty="0" smtClean="0"/>
              <a:t>2007 『</a:t>
            </a:r>
            <a:r>
              <a:rPr kumimoji="1" lang="ja-JP" altLang="en-US" sz="1600" dirty="0" smtClean="0"/>
              <a:t>コモディティ化市場のマーケティング倫理</a:t>
            </a:r>
            <a:r>
              <a:rPr kumimoji="1" lang="en-US" altLang="ja-JP" sz="1600" dirty="0" smtClean="0"/>
              <a:t>』</a:t>
            </a:r>
            <a:r>
              <a:rPr kumimoji="1" lang="ja-JP" altLang="en-US" sz="1600" dirty="0" smtClean="0"/>
              <a:t>　</a:t>
            </a:r>
            <a:r>
              <a:rPr lang="ja-JP" altLang="en-US" sz="1600" dirty="0" smtClean="0"/>
              <a:t>恩蔵　直人）</a:t>
            </a:r>
            <a:endParaRPr lang="en-US" altLang="ja-JP" sz="1600" dirty="0" smtClean="0"/>
          </a:p>
        </p:txBody>
      </p:sp>
      <p:sp>
        <p:nvSpPr>
          <p:cNvPr id="8" name="スライド番号プレースホルダー 7"/>
          <p:cNvSpPr>
            <a:spLocks noGrp="1"/>
          </p:cNvSpPr>
          <p:nvPr>
            <p:ph type="sldNum" sz="quarter" idx="12"/>
          </p:nvPr>
        </p:nvSpPr>
        <p:spPr/>
        <p:txBody>
          <a:bodyPr/>
          <a:lstStyle/>
          <a:p>
            <a:fld id="{7405DFA6-C05A-47BC-8391-6EB81EE4B5A7}" type="slidenum">
              <a:rPr kumimoji="1" lang="ja-JP" altLang="en-US" sz="2400" smtClean="0"/>
              <a:t>3</a:t>
            </a:fld>
            <a:endParaRPr kumimoji="1" lang="ja-JP" altLang="en-US" sz="2400" dirty="0"/>
          </a:p>
        </p:txBody>
      </p:sp>
    </p:spTree>
    <p:extLst>
      <p:ext uri="{BB962C8B-B14F-4D97-AF65-F5344CB8AC3E}">
        <p14:creationId xmlns:p14="http://schemas.microsoft.com/office/powerpoint/2010/main" val="21676381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仮説</a:t>
            </a:r>
            <a:endParaRPr kumimoji="1" lang="ja-JP" altLang="en-US" dirty="0"/>
          </a:p>
        </p:txBody>
      </p:sp>
      <p:sp>
        <p:nvSpPr>
          <p:cNvPr id="3" name="コンテンツ プレースホルダー 2"/>
          <p:cNvSpPr>
            <a:spLocks noGrp="1"/>
          </p:cNvSpPr>
          <p:nvPr>
            <p:ph idx="1"/>
          </p:nvPr>
        </p:nvSpPr>
        <p:spPr>
          <a:xfrm>
            <a:off x="419100" y="1828799"/>
            <a:ext cx="11353800" cy="3043452"/>
          </a:xfrm>
        </p:spPr>
        <p:txBody>
          <a:bodyPr/>
          <a:lstStyle/>
          <a:p>
            <a:pPr marL="0" indent="0">
              <a:buNone/>
            </a:pPr>
            <a:endParaRPr kumimoji="1" lang="en-US" altLang="ja-JP" sz="4000" dirty="0" smtClean="0"/>
          </a:p>
          <a:p>
            <a:pPr marL="0" indent="0">
              <a:buNone/>
            </a:pPr>
            <a:r>
              <a:rPr lang="ja-JP" altLang="en-US" sz="3600" dirty="0" smtClean="0">
                <a:latin typeface="+mn-ea"/>
              </a:rPr>
              <a:t>脱コモディティ化した商品のプロモーションにおいて、</a:t>
            </a:r>
            <a:endParaRPr lang="en-US" altLang="ja-JP" sz="3600" dirty="0">
              <a:latin typeface="+mn-ea"/>
            </a:endParaRPr>
          </a:p>
          <a:p>
            <a:pPr marL="0" indent="0">
              <a:buNone/>
            </a:pPr>
            <a:r>
              <a:rPr kumimoji="1" lang="ja-JP" altLang="en-US" sz="3600" dirty="0" smtClean="0"/>
              <a:t>製品そのものと消費者とのマッチングを想像させるよりも、その製品を含んだ生活と消費者とのマッチングを想像させる</a:t>
            </a:r>
            <a:r>
              <a:rPr lang="ja-JP" altLang="en-US" sz="3600" dirty="0" smtClean="0"/>
              <a:t>方</a:t>
            </a:r>
            <a:r>
              <a:rPr kumimoji="1" lang="ja-JP" altLang="en-US" sz="3600" dirty="0" smtClean="0"/>
              <a:t>が支払意思価格が高い。</a:t>
            </a:r>
            <a:endParaRPr kumimoji="1" lang="en-US" altLang="ja-JP" sz="3600" dirty="0" smtClean="0"/>
          </a:p>
          <a:p>
            <a:endParaRPr kumimoji="1" lang="ja-JP" altLang="en-US" sz="2400" dirty="0"/>
          </a:p>
        </p:txBody>
      </p:sp>
      <p:sp>
        <p:nvSpPr>
          <p:cNvPr id="4" name="スライド番号プレースホルダー 3"/>
          <p:cNvSpPr>
            <a:spLocks noGrp="1"/>
          </p:cNvSpPr>
          <p:nvPr>
            <p:ph type="sldNum" sz="quarter" idx="12"/>
          </p:nvPr>
        </p:nvSpPr>
        <p:spPr/>
        <p:txBody>
          <a:bodyPr/>
          <a:lstStyle/>
          <a:p>
            <a:fld id="{7405DFA6-C05A-47BC-8391-6EB81EE4B5A7}" type="slidenum">
              <a:rPr kumimoji="1" lang="ja-JP" altLang="en-US" sz="2000" smtClean="0"/>
              <a:t>30</a:t>
            </a:fld>
            <a:endParaRPr kumimoji="1" lang="ja-JP" altLang="en-US" sz="2000" dirty="0"/>
          </a:p>
        </p:txBody>
      </p:sp>
    </p:spTree>
    <p:extLst>
      <p:ext uri="{BB962C8B-B14F-4D97-AF65-F5344CB8AC3E}">
        <p14:creationId xmlns:p14="http://schemas.microsoft.com/office/powerpoint/2010/main" val="2733780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sz="1600" dirty="0" smtClean="0"/>
              <a:t>バルミューダ　</a:t>
            </a:r>
            <a:r>
              <a:rPr lang="en-US" altLang="ja-JP" sz="1600" dirty="0" smtClean="0"/>
              <a:t>https</a:t>
            </a:r>
            <a:r>
              <a:rPr lang="en-US" altLang="ja-JP" sz="1600" dirty="0"/>
              <a:t>://www.balmuda.com/jp</a:t>
            </a:r>
            <a:r>
              <a:rPr lang="en-US" altLang="ja-JP" sz="1600" dirty="0" smtClean="0"/>
              <a:t>/</a:t>
            </a:r>
          </a:p>
          <a:p>
            <a:r>
              <a:rPr lang="ja-JP" altLang="en-US" sz="1600" dirty="0" smtClean="0"/>
              <a:t>クルトガ</a:t>
            </a:r>
            <a:r>
              <a:rPr lang="en-US" altLang="ja-JP" sz="1600" dirty="0" smtClean="0"/>
              <a:t>http</a:t>
            </a:r>
            <a:r>
              <a:rPr lang="en-US" altLang="ja-JP" sz="1600" dirty="0"/>
              <a:t>://</a:t>
            </a:r>
            <a:r>
              <a:rPr lang="en-US" altLang="ja-JP" sz="1600" dirty="0" smtClean="0"/>
              <a:t>www.mpuni.co.jp/products/mechanical_pencils/sharp_pen/kurutoga/standard.html</a:t>
            </a:r>
          </a:p>
          <a:p>
            <a:r>
              <a:rPr kumimoji="1" lang="ja-JP" altLang="en-US" sz="1600" dirty="0" smtClean="0"/>
              <a:t>次世代共創マーケティング出版記念セミナー</a:t>
            </a:r>
            <a:r>
              <a:rPr lang="en-US" altLang="ja-JP" sz="1600" dirty="0" smtClean="0">
                <a:hlinkClick r:id="rId2"/>
              </a:rPr>
              <a:t>https</a:t>
            </a:r>
            <a:r>
              <a:rPr lang="en-US" altLang="ja-JP" sz="1600" dirty="0">
                <a:hlinkClick r:id="rId2"/>
              </a:rPr>
              <a:t>://</a:t>
            </a:r>
            <a:r>
              <a:rPr lang="en-US" altLang="ja-JP" sz="1600" dirty="0" smtClean="0">
                <a:hlinkClick r:id="rId2"/>
              </a:rPr>
              <a:t>www.slideshare.net/ikedanoriyuki/140204-tmh-ver03</a:t>
            </a:r>
            <a:endParaRPr lang="en-US" altLang="ja-JP" sz="1600" dirty="0" smtClean="0"/>
          </a:p>
          <a:p>
            <a:r>
              <a:rPr lang="ja-JP" altLang="en-US" sz="1600" dirty="0" smtClean="0"/>
              <a:t>意味的価値の創造　延岡健太郎（</a:t>
            </a:r>
            <a:r>
              <a:rPr lang="en-US" altLang="ja-JP" sz="1600" dirty="0" smtClean="0"/>
              <a:t>2006/12</a:t>
            </a:r>
            <a:r>
              <a:rPr lang="ja-JP" altLang="en-US" sz="1600" dirty="0" smtClean="0"/>
              <a:t>）</a:t>
            </a:r>
            <a:r>
              <a:rPr lang="en-US" altLang="ja-JP" sz="1600" dirty="0" smtClean="0">
                <a:hlinkClick r:id="rId3"/>
              </a:rPr>
              <a:t>http</a:t>
            </a:r>
            <a:r>
              <a:rPr lang="en-US" altLang="ja-JP" sz="1600" dirty="0">
                <a:hlinkClick r:id="rId3"/>
              </a:rPr>
              <a:t>://</a:t>
            </a:r>
            <a:r>
              <a:rPr lang="en-US" altLang="ja-JP" sz="1600" dirty="0" smtClean="0">
                <a:hlinkClick r:id="rId3"/>
              </a:rPr>
              <a:t>www.lib.kobe-u.ac.jp/repository/00056119.pdf</a:t>
            </a:r>
            <a:endParaRPr lang="en-US" altLang="ja-JP" sz="1600" dirty="0" smtClean="0"/>
          </a:p>
          <a:p>
            <a:r>
              <a:rPr lang="ja-JP" altLang="en-US" sz="1600" dirty="0"/>
              <a:t>コモディティ化による価値獲得の失敗：デジタル家電の事例　延岡</a:t>
            </a:r>
            <a:r>
              <a:rPr lang="ja-JP" altLang="en-US" sz="1600" dirty="0" smtClean="0"/>
              <a:t>健太郎（</a:t>
            </a:r>
            <a:r>
              <a:rPr lang="en-US" altLang="ja-JP" sz="1600" dirty="0" smtClean="0"/>
              <a:t>2006/3</a:t>
            </a:r>
            <a:r>
              <a:rPr lang="ja-JP" altLang="en-US" sz="1600" dirty="0" smtClean="0"/>
              <a:t>）</a:t>
            </a:r>
            <a:r>
              <a:rPr lang="en-US" altLang="ja-JP" sz="1600" dirty="0" smtClean="0"/>
              <a:t>http</a:t>
            </a:r>
            <a:r>
              <a:rPr lang="en-US" altLang="ja-JP" sz="1600" dirty="0"/>
              <a:t>://www.rieti.go.jp/jp/publications/dp/06j017.pdf</a:t>
            </a:r>
          </a:p>
          <a:p>
            <a:r>
              <a:rPr lang="ja-JP" altLang="en-US" sz="1600" dirty="0" smtClean="0"/>
              <a:t>藤村　正宏　</a:t>
            </a:r>
            <a:r>
              <a:rPr lang="en-US" altLang="ja-JP" sz="1600" dirty="0" smtClean="0"/>
              <a:t>(2012/9/27)</a:t>
            </a:r>
            <a:r>
              <a:rPr lang="ja-JP" altLang="en-US" sz="1600" dirty="0" smtClean="0"/>
              <a:t>　</a:t>
            </a:r>
            <a:r>
              <a:rPr lang="en-US" altLang="ja-JP" sz="1600" dirty="0" smtClean="0"/>
              <a:t>『</a:t>
            </a:r>
            <a:r>
              <a:rPr lang="ja-JP" altLang="en-US" sz="1600" dirty="0" smtClean="0"/>
              <a:t>やっぱり！「モノ」を売るな！「体験」を売れ！</a:t>
            </a:r>
            <a:r>
              <a:rPr lang="en-US" altLang="ja-JP" sz="1600" dirty="0" smtClean="0"/>
              <a:t>』</a:t>
            </a:r>
          </a:p>
          <a:p>
            <a:r>
              <a:rPr lang="ja-JP" altLang="en-US" sz="1600" dirty="0" smtClean="0"/>
              <a:t>恩蔵</a:t>
            </a:r>
            <a:r>
              <a:rPr lang="ja-JP" altLang="en-US" sz="1600" dirty="0"/>
              <a:t>　</a:t>
            </a:r>
            <a:r>
              <a:rPr lang="ja-JP" altLang="en-US" sz="1600" dirty="0" smtClean="0"/>
              <a:t>直人　</a:t>
            </a:r>
            <a:r>
              <a:rPr lang="en-US" altLang="ja-JP" sz="1600" dirty="0" smtClean="0"/>
              <a:t>(</a:t>
            </a:r>
            <a:r>
              <a:rPr lang="en-US" altLang="ja-JP" sz="1600" dirty="0"/>
              <a:t>2007/6/30</a:t>
            </a:r>
            <a:r>
              <a:rPr lang="ja-JP" altLang="en-US" sz="1600" dirty="0" smtClean="0"/>
              <a:t>）　</a:t>
            </a:r>
            <a:r>
              <a:rPr lang="en-US" altLang="ja-JP" sz="1600" dirty="0" smtClean="0"/>
              <a:t>『</a:t>
            </a:r>
            <a:r>
              <a:rPr lang="ja-JP" altLang="en-US" sz="1600" dirty="0"/>
              <a:t>コモディティ化市場のマーケティング論理</a:t>
            </a:r>
            <a:r>
              <a:rPr lang="en-US" altLang="ja-JP" sz="1600" dirty="0"/>
              <a:t>』</a:t>
            </a:r>
          </a:p>
          <a:p>
            <a:r>
              <a:rPr lang="ja-JP" altLang="en-US" sz="1600" dirty="0"/>
              <a:t>酒巻　</a:t>
            </a:r>
            <a:r>
              <a:rPr lang="ja-JP" altLang="en-US" sz="1600" dirty="0" smtClean="0"/>
              <a:t>貞夫　</a:t>
            </a:r>
            <a:r>
              <a:rPr lang="en-US" altLang="ja-JP" sz="1600" dirty="0" smtClean="0"/>
              <a:t>(</a:t>
            </a:r>
            <a:r>
              <a:rPr lang="en-US" altLang="ja-JP" sz="1600" dirty="0"/>
              <a:t>2012/10/20)</a:t>
            </a:r>
            <a:r>
              <a:rPr lang="ja-JP" altLang="en-US" sz="1600" dirty="0"/>
              <a:t>　 </a:t>
            </a:r>
            <a:r>
              <a:rPr lang="en-US" altLang="ja-JP" sz="1600" dirty="0"/>
              <a:t>『</a:t>
            </a:r>
            <a:r>
              <a:rPr lang="ja-JP" altLang="en-US" sz="1600" dirty="0"/>
              <a:t>現代マーケティングの新潮流</a:t>
            </a:r>
            <a:r>
              <a:rPr lang="en-US" altLang="ja-JP" sz="1600" dirty="0"/>
              <a:t>』</a:t>
            </a:r>
          </a:p>
          <a:p>
            <a:r>
              <a:rPr lang="ja-JP" altLang="en-US" sz="1600" dirty="0"/>
              <a:t>長沢　</a:t>
            </a:r>
            <a:r>
              <a:rPr lang="ja-JP" altLang="en-US" sz="1600" dirty="0" smtClean="0"/>
              <a:t>伸也　</a:t>
            </a:r>
            <a:r>
              <a:rPr lang="en-US" altLang="ja-JP" sz="1600" dirty="0" smtClean="0"/>
              <a:t>(</a:t>
            </a:r>
            <a:r>
              <a:rPr lang="en-US" altLang="ja-JP" sz="1600" dirty="0"/>
              <a:t>2005/5/27</a:t>
            </a:r>
            <a:r>
              <a:rPr lang="en-US" altLang="ja-JP" sz="1600" dirty="0" smtClean="0"/>
              <a:t>)</a:t>
            </a:r>
            <a:r>
              <a:rPr lang="ja-JP" altLang="en-US" sz="1600" dirty="0" smtClean="0"/>
              <a:t>　</a:t>
            </a:r>
            <a:r>
              <a:rPr lang="en-US" altLang="ja-JP" sz="1600" dirty="0" smtClean="0"/>
              <a:t>『</a:t>
            </a:r>
            <a:r>
              <a:rPr lang="ja-JP" altLang="en-US" sz="1600" dirty="0"/>
              <a:t>ヒットを生む経験価値創造</a:t>
            </a:r>
            <a:r>
              <a:rPr lang="en-US" altLang="ja-JP" sz="1600" dirty="0"/>
              <a:t>』</a:t>
            </a:r>
          </a:p>
          <a:p>
            <a:endParaRPr lang="en-US" altLang="ja-JP" sz="1600" dirty="0" smtClean="0"/>
          </a:p>
          <a:p>
            <a:pPr marL="0" indent="0">
              <a:buNone/>
            </a:pPr>
            <a:endParaRPr lang="en-US" altLang="ja-JP" sz="1600" dirty="0" smtClean="0"/>
          </a:p>
        </p:txBody>
      </p:sp>
      <p:sp>
        <p:nvSpPr>
          <p:cNvPr id="4" name="スライド番号プレースホルダー 3"/>
          <p:cNvSpPr>
            <a:spLocks noGrp="1"/>
          </p:cNvSpPr>
          <p:nvPr>
            <p:ph type="sldNum" sz="quarter" idx="12"/>
          </p:nvPr>
        </p:nvSpPr>
        <p:spPr/>
        <p:txBody>
          <a:bodyPr/>
          <a:lstStyle/>
          <a:p>
            <a:fld id="{7405DFA6-C05A-47BC-8391-6EB81EE4B5A7}" type="slidenum">
              <a:rPr kumimoji="1" lang="ja-JP" altLang="en-US" sz="2400" smtClean="0"/>
              <a:t>31</a:t>
            </a:fld>
            <a:endParaRPr kumimoji="1" lang="ja-JP" altLang="en-US" sz="2400" dirty="0"/>
          </a:p>
        </p:txBody>
      </p:sp>
    </p:spTree>
    <p:extLst>
      <p:ext uri="{BB962C8B-B14F-4D97-AF65-F5344CB8AC3E}">
        <p14:creationId xmlns:p14="http://schemas.microsoft.com/office/powerpoint/2010/main" val="32852294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9247" y="1455313"/>
            <a:ext cx="785610" cy="785610"/>
          </a:xfrm>
          <a:prstGeom prst="rect">
            <a:avLst/>
          </a:prstGeom>
        </p:spPr>
      </p:pic>
      <p:sp>
        <p:nvSpPr>
          <p:cNvPr id="5" name="テキスト ボックス 4"/>
          <p:cNvSpPr txBox="1"/>
          <p:nvPr/>
        </p:nvSpPr>
        <p:spPr>
          <a:xfrm>
            <a:off x="2331076" y="1524952"/>
            <a:ext cx="2537139" cy="646331"/>
          </a:xfrm>
          <a:prstGeom prst="rect">
            <a:avLst/>
          </a:prstGeom>
          <a:noFill/>
        </p:spPr>
        <p:txBody>
          <a:bodyPr wrap="square" rtlCol="0">
            <a:spAutoFit/>
          </a:bodyPr>
          <a:lstStyle/>
          <a:p>
            <a:r>
              <a:rPr kumimoji="1" lang="ja-JP" altLang="en-US" sz="3600" dirty="0" smtClean="0"/>
              <a:t>テレビ</a:t>
            </a:r>
            <a:endParaRPr kumimoji="1" lang="ja-JP" altLang="en-US" sz="3600" dirty="0"/>
          </a:p>
        </p:txBody>
      </p:sp>
      <p:pic>
        <p:nvPicPr>
          <p:cNvPr id="6" name="図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46030" y="2702416"/>
            <a:ext cx="725510" cy="725510"/>
          </a:xfrm>
          <a:prstGeom prst="rect">
            <a:avLst/>
          </a:prstGeom>
        </p:spPr>
      </p:pic>
      <p:sp>
        <p:nvSpPr>
          <p:cNvPr id="7" name="テキスト ボックス 6"/>
          <p:cNvSpPr txBox="1"/>
          <p:nvPr/>
        </p:nvSpPr>
        <p:spPr>
          <a:xfrm>
            <a:off x="2331076" y="2702416"/>
            <a:ext cx="1519707" cy="646331"/>
          </a:xfrm>
          <a:prstGeom prst="rect">
            <a:avLst/>
          </a:prstGeom>
          <a:noFill/>
        </p:spPr>
        <p:txBody>
          <a:bodyPr wrap="square" rtlCol="0">
            <a:spAutoFit/>
          </a:bodyPr>
          <a:lstStyle/>
          <a:p>
            <a:r>
              <a:rPr kumimoji="1" lang="ja-JP" altLang="en-US" sz="3600" dirty="0" smtClean="0"/>
              <a:t>電気</a:t>
            </a:r>
            <a:endParaRPr kumimoji="1" lang="ja-JP" altLang="en-US" sz="3600" dirty="0"/>
          </a:p>
        </p:txBody>
      </p:sp>
      <p:pic>
        <p:nvPicPr>
          <p:cNvPr id="8" name="図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12221" y="3756697"/>
            <a:ext cx="769514" cy="769514"/>
          </a:xfrm>
          <a:prstGeom prst="rect">
            <a:avLst/>
          </a:prstGeom>
        </p:spPr>
      </p:pic>
      <p:sp>
        <p:nvSpPr>
          <p:cNvPr id="9" name="テキスト ボックス 8"/>
          <p:cNvSpPr txBox="1"/>
          <p:nvPr/>
        </p:nvSpPr>
        <p:spPr>
          <a:xfrm>
            <a:off x="2331076" y="3879880"/>
            <a:ext cx="1532585" cy="646331"/>
          </a:xfrm>
          <a:prstGeom prst="rect">
            <a:avLst/>
          </a:prstGeom>
          <a:noFill/>
        </p:spPr>
        <p:txBody>
          <a:bodyPr wrap="square" rtlCol="0">
            <a:spAutoFit/>
          </a:bodyPr>
          <a:lstStyle/>
          <a:p>
            <a:r>
              <a:rPr kumimoji="1" lang="ja-JP" altLang="en-US" sz="3600" dirty="0" smtClean="0"/>
              <a:t>鉛筆</a:t>
            </a:r>
            <a:endParaRPr kumimoji="1" lang="ja-JP" altLang="en-US" sz="3600" dirty="0"/>
          </a:p>
        </p:txBody>
      </p:sp>
      <p:pic>
        <p:nvPicPr>
          <p:cNvPr id="10" name="図 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185930" y="5030992"/>
            <a:ext cx="765219" cy="765219"/>
          </a:xfrm>
          <a:prstGeom prst="rect">
            <a:avLst/>
          </a:prstGeom>
        </p:spPr>
      </p:pic>
      <p:sp>
        <p:nvSpPr>
          <p:cNvPr id="11" name="テキスト ボックス 10"/>
          <p:cNvSpPr txBox="1"/>
          <p:nvPr/>
        </p:nvSpPr>
        <p:spPr>
          <a:xfrm>
            <a:off x="2331076" y="5039223"/>
            <a:ext cx="1326523" cy="646331"/>
          </a:xfrm>
          <a:prstGeom prst="rect">
            <a:avLst/>
          </a:prstGeom>
          <a:noFill/>
        </p:spPr>
        <p:txBody>
          <a:bodyPr wrap="square" rtlCol="0">
            <a:spAutoFit/>
          </a:bodyPr>
          <a:lstStyle/>
          <a:p>
            <a:r>
              <a:rPr kumimoji="1" lang="ja-JP" altLang="en-US" sz="3600" dirty="0" smtClean="0"/>
              <a:t>時計</a:t>
            </a:r>
            <a:endParaRPr kumimoji="1" lang="ja-JP" altLang="en-US" sz="3600" dirty="0"/>
          </a:p>
        </p:txBody>
      </p:sp>
      <p:pic>
        <p:nvPicPr>
          <p:cNvPr id="12" name="図 11"/>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774287" y="1477191"/>
            <a:ext cx="849233" cy="881131"/>
          </a:xfrm>
          <a:prstGeom prst="rect">
            <a:avLst/>
          </a:prstGeom>
        </p:spPr>
      </p:pic>
      <p:sp>
        <p:nvSpPr>
          <p:cNvPr id="13" name="テキスト ボックス 12"/>
          <p:cNvSpPr txBox="1"/>
          <p:nvPr/>
        </p:nvSpPr>
        <p:spPr>
          <a:xfrm>
            <a:off x="7816705" y="1594592"/>
            <a:ext cx="2163650" cy="646331"/>
          </a:xfrm>
          <a:prstGeom prst="rect">
            <a:avLst/>
          </a:prstGeom>
          <a:noFill/>
        </p:spPr>
        <p:txBody>
          <a:bodyPr wrap="square" rtlCol="0">
            <a:spAutoFit/>
          </a:bodyPr>
          <a:lstStyle/>
          <a:p>
            <a:r>
              <a:rPr kumimoji="1" lang="ja-JP" altLang="en-US" sz="3600" dirty="0" smtClean="0"/>
              <a:t>ガソリン</a:t>
            </a:r>
            <a:endParaRPr kumimoji="1" lang="ja-JP" altLang="en-US" sz="3600" dirty="0"/>
          </a:p>
        </p:txBody>
      </p:sp>
      <p:pic>
        <p:nvPicPr>
          <p:cNvPr id="16" name="図 15"/>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6732043" y="3692839"/>
            <a:ext cx="958403" cy="958403"/>
          </a:xfrm>
          <a:prstGeom prst="rect">
            <a:avLst/>
          </a:prstGeom>
        </p:spPr>
      </p:pic>
      <p:sp>
        <p:nvSpPr>
          <p:cNvPr id="17" name="テキスト ボックス 16"/>
          <p:cNvSpPr txBox="1"/>
          <p:nvPr/>
        </p:nvSpPr>
        <p:spPr>
          <a:xfrm>
            <a:off x="7874659" y="3818288"/>
            <a:ext cx="1823133" cy="646331"/>
          </a:xfrm>
          <a:prstGeom prst="rect">
            <a:avLst/>
          </a:prstGeom>
          <a:noFill/>
        </p:spPr>
        <p:txBody>
          <a:bodyPr wrap="square" rtlCol="0">
            <a:spAutoFit/>
          </a:bodyPr>
          <a:lstStyle/>
          <a:p>
            <a:r>
              <a:rPr kumimoji="1" lang="ja-JP" altLang="en-US" sz="3600" dirty="0" smtClean="0"/>
              <a:t>扇風機</a:t>
            </a:r>
            <a:endParaRPr kumimoji="1" lang="ja-JP" altLang="en-US" sz="3600" dirty="0"/>
          </a:p>
        </p:txBody>
      </p:sp>
      <p:pic>
        <p:nvPicPr>
          <p:cNvPr id="18" name="図 17"/>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6783558" y="4830182"/>
            <a:ext cx="855372" cy="855372"/>
          </a:xfrm>
          <a:prstGeom prst="rect">
            <a:avLst/>
          </a:prstGeom>
        </p:spPr>
      </p:pic>
      <p:sp>
        <p:nvSpPr>
          <p:cNvPr id="19" name="テキスト ボックス 18"/>
          <p:cNvSpPr txBox="1"/>
          <p:nvPr/>
        </p:nvSpPr>
        <p:spPr>
          <a:xfrm>
            <a:off x="7874659" y="4934702"/>
            <a:ext cx="3657600" cy="646331"/>
          </a:xfrm>
          <a:prstGeom prst="rect">
            <a:avLst/>
          </a:prstGeom>
          <a:noFill/>
        </p:spPr>
        <p:txBody>
          <a:bodyPr wrap="square" rtlCol="0">
            <a:spAutoFit/>
          </a:bodyPr>
          <a:lstStyle/>
          <a:p>
            <a:r>
              <a:rPr kumimoji="1" lang="ja-JP" altLang="en-US" sz="3600" dirty="0" smtClean="0"/>
              <a:t>トイレットペーパー</a:t>
            </a:r>
            <a:endParaRPr kumimoji="1" lang="ja-JP" altLang="en-US" sz="3600" dirty="0"/>
          </a:p>
        </p:txBody>
      </p:sp>
      <p:pic>
        <p:nvPicPr>
          <p:cNvPr id="20" name="図 19"/>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6821063" y="2614410"/>
            <a:ext cx="755680" cy="755680"/>
          </a:xfrm>
          <a:prstGeom prst="rect">
            <a:avLst/>
          </a:prstGeom>
        </p:spPr>
      </p:pic>
      <p:sp>
        <p:nvSpPr>
          <p:cNvPr id="21" name="テキスト ボックス 20"/>
          <p:cNvSpPr txBox="1"/>
          <p:nvPr/>
        </p:nvSpPr>
        <p:spPr>
          <a:xfrm>
            <a:off x="7874659" y="2613750"/>
            <a:ext cx="2665926" cy="646331"/>
          </a:xfrm>
          <a:prstGeom prst="rect">
            <a:avLst/>
          </a:prstGeom>
          <a:noFill/>
        </p:spPr>
        <p:txBody>
          <a:bodyPr wrap="square" rtlCol="0">
            <a:spAutoFit/>
          </a:bodyPr>
          <a:lstStyle/>
          <a:p>
            <a:r>
              <a:rPr kumimoji="1" lang="ja-JP" altLang="en-US" sz="3600" dirty="0" smtClean="0"/>
              <a:t>牛丼</a:t>
            </a:r>
            <a:endParaRPr kumimoji="1" lang="ja-JP" altLang="en-US" sz="3600" dirty="0"/>
          </a:p>
        </p:txBody>
      </p:sp>
      <p:sp>
        <p:nvSpPr>
          <p:cNvPr id="2" name="テキスト ボックス 1"/>
          <p:cNvSpPr txBox="1"/>
          <p:nvPr/>
        </p:nvSpPr>
        <p:spPr>
          <a:xfrm>
            <a:off x="1159247" y="194738"/>
            <a:ext cx="6051997" cy="769441"/>
          </a:xfrm>
          <a:prstGeom prst="rect">
            <a:avLst/>
          </a:prstGeom>
          <a:noFill/>
        </p:spPr>
        <p:txBody>
          <a:bodyPr wrap="square" rtlCol="0">
            <a:spAutoFit/>
          </a:bodyPr>
          <a:lstStyle/>
          <a:p>
            <a:r>
              <a:rPr lang="ja-JP" altLang="en-US" sz="4400" dirty="0" smtClean="0"/>
              <a:t>コモディティ</a:t>
            </a:r>
            <a:r>
              <a:rPr lang="ja-JP" altLang="en-US" sz="4400" dirty="0"/>
              <a:t>化</a:t>
            </a:r>
            <a:r>
              <a:rPr kumimoji="1" lang="ja-JP" altLang="en-US" sz="4400" dirty="0" smtClean="0"/>
              <a:t>してる</a:t>
            </a:r>
            <a:r>
              <a:rPr lang="ja-JP" altLang="en-US" sz="4400" dirty="0"/>
              <a:t>製品</a:t>
            </a:r>
            <a:endParaRPr kumimoji="1" lang="ja-JP" altLang="en-US" sz="4400" dirty="0"/>
          </a:p>
        </p:txBody>
      </p:sp>
      <p:sp>
        <p:nvSpPr>
          <p:cNvPr id="3" name="スライド番号プレースホルダー 2"/>
          <p:cNvSpPr>
            <a:spLocks noGrp="1"/>
          </p:cNvSpPr>
          <p:nvPr>
            <p:ph type="sldNum" sz="quarter" idx="12"/>
          </p:nvPr>
        </p:nvSpPr>
        <p:spPr/>
        <p:txBody>
          <a:bodyPr/>
          <a:lstStyle/>
          <a:p>
            <a:fld id="{7405DFA6-C05A-47BC-8391-6EB81EE4B5A7}" type="slidenum">
              <a:rPr kumimoji="1" lang="ja-JP" altLang="en-US" sz="2400" smtClean="0"/>
              <a:t>4</a:t>
            </a:fld>
            <a:endParaRPr kumimoji="1" lang="ja-JP" altLang="en-US" sz="2400" dirty="0"/>
          </a:p>
        </p:txBody>
      </p:sp>
    </p:spTree>
    <p:extLst>
      <p:ext uri="{BB962C8B-B14F-4D97-AF65-F5344CB8AC3E}">
        <p14:creationId xmlns:p14="http://schemas.microsoft.com/office/powerpoint/2010/main" val="28208661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 y="5298382"/>
            <a:ext cx="12192000" cy="1423093"/>
          </a:xfrm>
          <a:solidFill>
            <a:schemeClr val="bg1"/>
          </a:solidFill>
        </p:spPr>
        <p:txBody>
          <a:bodyPr/>
          <a:lstStyle/>
          <a:p>
            <a:pPr algn="ctr"/>
            <a:r>
              <a:rPr kumimoji="1" lang="ja-JP" altLang="en-US" dirty="0" smtClean="0"/>
              <a:t>コモディティ化すると価格が落ちる！</a:t>
            </a:r>
            <a:endParaRPr kumimoji="1" lang="ja-JP" altLang="en-US" dirty="0"/>
          </a:p>
        </p:txBody>
      </p:sp>
      <p:sp>
        <p:nvSpPr>
          <p:cNvPr id="3" name="スライド番号プレースホルダー 2"/>
          <p:cNvSpPr>
            <a:spLocks noGrp="1"/>
          </p:cNvSpPr>
          <p:nvPr>
            <p:ph type="sldNum" sz="quarter" idx="12"/>
          </p:nvPr>
        </p:nvSpPr>
        <p:spPr/>
        <p:txBody>
          <a:bodyPr/>
          <a:lstStyle/>
          <a:p>
            <a:fld id="{7405DFA6-C05A-47BC-8391-6EB81EE4B5A7}" type="slidenum">
              <a:rPr kumimoji="1" lang="ja-JP" altLang="en-US" sz="2400" smtClean="0"/>
              <a:t>5</a:t>
            </a:fld>
            <a:endParaRPr kumimoji="1" lang="ja-JP" altLang="en-US" sz="2400" dirty="0"/>
          </a:p>
        </p:txBody>
      </p:sp>
      <p:pic>
        <p:nvPicPr>
          <p:cNvPr id="13" name="コンテンツ プレースホルダー 12"/>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a:stretch/>
        </p:blipFill>
        <p:spPr>
          <a:xfrm>
            <a:off x="750626" y="647465"/>
            <a:ext cx="9983957" cy="4650917"/>
          </a:xfrm>
          <a:prstGeom prst="rect">
            <a:avLst/>
          </a:prstGeom>
        </p:spPr>
      </p:pic>
      <p:sp>
        <p:nvSpPr>
          <p:cNvPr id="14" name="テキスト ボックス 13"/>
          <p:cNvSpPr txBox="1"/>
          <p:nvPr/>
        </p:nvSpPr>
        <p:spPr>
          <a:xfrm>
            <a:off x="925866" y="389953"/>
            <a:ext cx="10766946" cy="584775"/>
          </a:xfrm>
          <a:prstGeom prst="rect">
            <a:avLst/>
          </a:prstGeom>
          <a:solidFill>
            <a:schemeClr val="bg1"/>
          </a:solidFill>
        </p:spPr>
        <p:txBody>
          <a:bodyPr wrap="square" rtlCol="0">
            <a:spAutoFit/>
          </a:bodyPr>
          <a:lstStyle/>
          <a:p>
            <a:r>
              <a:rPr kumimoji="1" lang="ja-JP" altLang="en-US" sz="3200" dirty="0" smtClean="0"/>
              <a:t>主要デジタル家電機器の価格推移</a:t>
            </a:r>
            <a:endParaRPr kumimoji="1" lang="ja-JP" altLang="en-US" sz="3200" dirty="0"/>
          </a:p>
        </p:txBody>
      </p:sp>
      <p:sp>
        <p:nvSpPr>
          <p:cNvPr id="15" name="テキスト ボックス 14"/>
          <p:cNvSpPr txBox="1"/>
          <p:nvPr/>
        </p:nvSpPr>
        <p:spPr>
          <a:xfrm>
            <a:off x="5742605" y="5298382"/>
            <a:ext cx="6450600" cy="307777"/>
          </a:xfrm>
          <a:prstGeom prst="rect">
            <a:avLst/>
          </a:prstGeom>
          <a:noFill/>
        </p:spPr>
        <p:txBody>
          <a:bodyPr wrap="square" rtlCol="0">
            <a:spAutoFit/>
          </a:bodyPr>
          <a:lstStyle/>
          <a:p>
            <a:r>
              <a:rPr lang="ja-JP" altLang="en-US" sz="1400" dirty="0" smtClean="0"/>
              <a:t>（</a:t>
            </a:r>
            <a:r>
              <a:rPr lang="en-US" altLang="ja-JP" sz="1400" dirty="0" smtClean="0"/>
              <a:t>2006</a:t>
            </a:r>
            <a:r>
              <a:rPr lang="ja-JP" altLang="en-US" sz="1400" dirty="0" smtClean="0"/>
              <a:t>　延岡健太郎　森田弘一　伊藤宗彦</a:t>
            </a:r>
            <a:r>
              <a:rPr lang="en-US" altLang="ja-JP" sz="1400" dirty="0" smtClean="0"/>
              <a:t>『</a:t>
            </a:r>
            <a:r>
              <a:rPr lang="ja-JP" altLang="en-US" sz="1400" dirty="0" smtClean="0"/>
              <a:t>コモディティ化</a:t>
            </a:r>
            <a:r>
              <a:rPr lang="ja-JP" altLang="en-US" sz="1400" dirty="0"/>
              <a:t>による価値獲得の</a:t>
            </a:r>
            <a:r>
              <a:rPr lang="ja-JP" altLang="en-US" sz="1400" dirty="0" smtClean="0"/>
              <a:t>失敗</a:t>
            </a:r>
            <a:r>
              <a:rPr lang="en-US" altLang="ja-JP" sz="1400" dirty="0" smtClean="0"/>
              <a:t>』</a:t>
            </a:r>
            <a:r>
              <a:rPr lang="ja-JP" altLang="en-US" sz="1400" dirty="0" smtClean="0"/>
              <a:t>）</a:t>
            </a:r>
            <a:endParaRPr kumimoji="1" lang="ja-JP" altLang="en-US" sz="1400" dirty="0"/>
          </a:p>
        </p:txBody>
      </p:sp>
    </p:spTree>
    <p:extLst>
      <p:ext uri="{BB962C8B-B14F-4D97-AF65-F5344CB8AC3E}">
        <p14:creationId xmlns:p14="http://schemas.microsoft.com/office/powerpoint/2010/main" val="21293094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566670"/>
            <a:ext cx="10515600" cy="5610293"/>
          </a:xfrm>
        </p:spPr>
        <p:txBody>
          <a:bodyPr/>
          <a:lstStyle/>
          <a:p>
            <a:pPr marL="0" indent="0" algn="ctr">
              <a:buNone/>
            </a:pPr>
            <a:endParaRPr lang="en-US" altLang="ja-JP" dirty="0" smtClean="0"/>
          </a:p>
          <a:p>
            <a:pPr marL="0" indent="0" algn="ctr">
              <a:buNone/>
            </a:pPr>
            <a:endParaRPr lang="en-US" altLang="ja-JP" dirty="0"/>
          </a:p>
          <a:p>
            <a:pPr marL="0" indent="0" algn="ctr">
              <a:buNone/>
            </a:pPr>
            <a:r>
              <a:rPr lang="ja-JP" altLang="en-US" sz="3200" dirty="0" smtClean="0"/>
              <a:t>コモディティ化は</a:t>
            </a:r>
            <a:endParaRPr lang="en-US" altLang="ja-JP" sz="3200" dirty="0" smtClean="0"/>
          </a:p>
          <a:p>
            <a:pPr marL="0" indent="0" algn="ctr">
              <a:buNone/>
            </a:pPr>
            <a:r>
              <a:rPr lang="ja-JP" altLang="en-US" sz="3200" dirty="0" smtClean="0"/>
              <a:t>企業にとって</a:t>
            </a:r>
            <a:r>
              <a:rPr lang="ja-JP" altLang="en-US" sz="3200" dirty="0" smtClean="0">
                <a:solidFill>
                  <a:srgbClr val="FF0000"/>
                </a:solidFill>
              </a:rPr>
              <a:t>値引き競争による利益の出ない地獄</a:t>
            </a:r>
            <a:r>
              <a:rPr lang="ja-JP" altLang="en-US" sz="3200" dirty="0" smtClean="0"/>
              <a:t>に陥る。</a:t>
            </a:r>
            <a:endParaRPr kumimoji="1" lang="ja-JP" altLang="en-US" sz="3200" dirty="0"/>
          </a:p>
        </p:txBody>
      </p:sp>
      <p:sp>
        <p:nvSpPr>
          <p:cNvPr id="2" name="テキスト ボックス 1"/>
          <p:cNvSpPr txBox="1"/>
          <p:nvPr/>
        </p:nvSpPr>
        <p:spPr>
          <a:xfrm>
            <a:off x="7185450" y="2731817"/>
            <a:ext cx="4599336" cy="338554"/>
          </a:xfrm>
          <a:prstGeom prst="rect">
            <a:avLst/>
          </a:prstGeom>
          <a:noFill/>
        </p:spPr>
        <p:txBody>
          <a:bodyPr wrap="none" rtlCol="0">
            <a:spAutoFit/>
          </a:bodyPr>
          <a:lstStyle/>
          <a:p>
            <a:r>
              <a:rPr kumimoji="1" lang="ja-JP" altLang="en-US" sz="1600" dirty="0" smtClean="0"/>
              <a:t>（</a:t>
            </a:r>
            <a:r>
              <a:rPr kumimoji="1" lang="en-US" altLang="ja-JP" sz="1600" dirty="0" smtClean="0"/>
              <a:t>2012</a:t>
            </a:r>
            <a:r>
              <a:rPr kumimoji="1" lang="ja-JP" altLang="en-US" sz="1600" dirty="0" smtClean="0"/>
              <a:t>　</a:t>
            </a:r>
            <a:r>
              <a:rPr lang="en-US" altLang="ja-JP" sz="1600" dirty="0"/>
              <a:t>『</a:t>
            </a:r>
            <a:r>
              <a:rPr kumimoji="1" lang="ja-JP" altLang="en-US" sz="1600" dirty="0" smtClean="0"/>
              <a:t>現代マーケティングの新潮流</a:t>
            </a:r>
            <a:r>
              <a:rPr kumimoji="1" lang="en-US" altLang="ja-JP" sz="1600" dirty="0" smtClean="0"/>
              <a:t>』</a:t>
            </a:r>
            <a:r>
              <a:rPr kumimoji="1" lang="ja-JP" altLang="en-US" sz="1600" dirty="0" smtClean="0"/>
              <a:t>　酒巻貞夫</a:t>
            </a:r>
            <a:r>
              <a:rPr lang="ja-JP" altLang="en-US" sz="1600" dirty="0"/>
              <a:t>）</a:t>
            </a:r>
            <a:endParaRPr kumimoji="1" lang="ja-JP" altLang="en-US" sz="1600" dirty="0"/>
          </a:p>
        </p:txBody>
      </p:sp>
      <p:sp>
        <p:nvSpPr>
          <p:cNvPr id="4" name="スライド番号プレースホルダー 3"/>
          <p:cNvSpPr>
            <a:spLocks noGrp="1"/>
          </p:cNvSpPr>
          <p:nvPr>
            <p:ph type="sldNum" sz="quarter" idx="12"/>
          </p:nvPr>
        </p:nvSpPr>
        <p:spPr/>
        <p:txBody>
          <a:bodyPr/>
          <a:lstStyle/>
          <a:p>
            <a:fld id="{7405DFA6-C05A-47BC-8391-6EB81EE4B5A7}" type="slidenum">
              <a:rPr kumimoji="1" lang="ja-JP" altLang="en-US" sz="2400" smtClean="0"/>
              <a:t>6</a:t>
            </a:fld>
            <a:endParaRPr kumimoji="1" lang="ja-JP" altLang="en-US" sz="2400" dirty="0"/>
          </a:p>
        </p:txBody>
      </p:sp>
      <p:sp>
        <p:nvSpPr>
          <p:cNvPr id="5" name="下矢印 4"/>
          <p:cNvSpPr/>
          <p:nvPr/>
        </p:nvSpPr>
        <p:spPr>
          <a:xfrm>
            <a:off x="5545540" y="3371816"/>
            <a:ext cx="641445" cy="1091821"/>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380699" y="4844244"/>
            <a:ext cx="9430602" cy="1323439"/>
          </a:xfrm>
          <a:prstGeom prst="rect">
            <a:avLst/>
          </a:prstGeom>
          <a:noFill/>
        </p:spPr>
        <p:txBody>
          <a:bodyPr wrap="square" rtlCol="0">
            <a:spAutoFit/>
          </a:bodyPr>
          <a:lstStyle/>
          <a:p>
            <a:r>
              <a:rPr lang="ja-JP" altLang="en-US" sz="4000" dirty="0" smtClean="0"/>
              <a:t>どの企業でもコモディティ化から脱すること（脱コモディティ化）は重要課題となっている</a:t>
            </a:r>
            <a:endParaRPr kumimoji="1" lang="ja-JP" altLang="en-US" sz="4000" dirty="0"/>
          </a:p>
        </p:txBody>
      </p:sp>
    </p:spTree>
    <p:extLst>
      <p:ext uri="{BB962C8B-B14F-4D97-AF65-F5344CB8AC3E}">
        <p14:creationId xmlns:p14="http://schemas.microsoft.com/office/powerpoint/2010/main" val="42647469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a:blip r:embed="rId3"/>
          <a:stretch>
            <a:fillRect/>
          </a:stretch>
        </p:blipFill>
        <p:spPr>
          <a:xfrm>
            <a:off x="5989974" y="3155467"/>
            <a:ext cx="3133860" cy="3133860"/>
          </a:xfrm>
          <a:prstGeom prst="rect">
            <a:avLst/>
          </a:prstGeom>
        </p:spPr>
      </p:pic>
      <p:pic>
        <p:nvPicPr>
          <p:cNvPr id="10" name="図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554158" y="2047644"/>
            <a:ext cx="2621507" cy="1743607"/>
          </a:xfrm>
          <a:prstGeom prst="rect">
            <a:avLst/>
          </a:prstGeom>
        </p:spPr>
      </p:pic>
      <p:pic>
        <p:nvPicPr>
          <p:cNvPr id="6" name="図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47879" y="1584021"/>
            <a:ext cx="2036268" cy="1380138"/>
          </a:xfrm>
          <a:prstGeom prst="rect">
            <a:avLst/>
          </a:prstGeom>
        </p:spPr>
      </p:pic>
      <p:sp>
        <p:nvSpPr>
          <p:cNvPr id="2" name="タイトル 1"/>
          <p:cNvSpPr>
            <a:spLocks noGrp="1"/>
          </p:cNvSpPr>
          <p:nvPr>
            <p:ph type="title"/>
          </p:nvPr>
        </p:nvSpPr>
        <p:spPr/>
        <p:txBody>
          <a:bodyPr/>
          <a:lstStyle/>
          <a:p>
            <a:r>
              <a:rPr kumimoji="1" lang="ja-JP" altLang="en-US" dirty="0" smtClean="0"/>
              <a:t>脱コモディティ化の４つの戦略</a:t>
            </a:r>
            <a:endParaRPr kumimoji="1" lang="ja-JP" altLang="en-US" dirty="0"/>
          </a:p>
        </p:txBody>
      </p:sp>
      <p:sp>
        <p:nvSpPr>
          <p:cNvPr id="3" name="コンテンツ プレースホルダー 2"/>
          <p:cNvSpPr>
            <a:spLocks noGrp="1"/>
          </p:cNvSpPr>
          <p:nvPr>
            <p:ph idx="1"/>
          </p:nvPr>
        </p:nvSpPr>
        <p:spPr>
          <a:xfrm>
            <a:off x="838200" y="1571223"/>
            <a:ext cx="10515600" cy="5087154"/>
          </a:xfrm>
        </p:spPr>
        <p:txBody>
          <a:bodyPr/>
          <a:lstStyle/>
          <a:p>
            <a:pPr marL="514350" indent="-514350">
              <a:buFont typeface="+mj-ea"/>
              <a:buAutoNum type="circleNumDbPlain"/>
            </a:pPr>
            <a:r>
              <a:rPr kumimoji="1" lang="ja-JP" altLang="en-US" dirty="0" smtClean="0"/>
              <a:t>機能</a:t>
            </a:r>
            <a:endParaRPr kumimoji="1" lang="en-US" altLang="ja-JP" dirty="0" smtClean="0"/>
          </a:p>
          <a:p>
            <a:pPr marL="0" indent="0">
              <a:buNone/>
            </a:pPr>
            <a:r>
              <a:rPr lang="ja-JP" altLang="en-US" sz="2400" dirty="0" smtClean="0"/>
              <a:t>製品そのもののパフォーマンスの向上。</a:t>
            </a:r>
            <a:endParaRPr lang="en-US" altLang="ja-JP" sz="2400" dirty="0"/>
          </a:p>
          <a:p>
            <a:pPr marL="0" indent="0">
              <a:buNone/>
            </a:pPr>
            <a:endParaRPr kumimoji="1" lang="en-US" altLang="ja-JP" sz="2400" dirty="0" smtClean="0"/>
          </a:p>
          <a:p>
            <a:pPr>
              <a:buFont typeface="Wingdings" panose="05000000000000000000" pitchFamily="2" charset="2"/>
              <a:buChar char="p"/>
            </a:pPr>
            <a:endParaRPr lang="en-US" altLang="ja-JP" dirty="0"/>
          </a:p>
          <a:p>
            <a:pPr>
              <a:buFont typeface="Wingdings" panose="05000000000000000000" pitchFamily="2" charset="2"/>
              <a:buChar char="p"/>
            </a:pPr>
            <a:endParaRPr kumimoji="1" lang="en-US" altLang="ja-JP" dirty="0" smtClean="0"/>
          </a:p>
          <a:p>
            <a:pPr marL="514350" indent="-514350">
              <a:buFont typeface="+mj-ea"/>
              <a:buAutoNum type="circleNumDbPlain" startAt="2"/>
            </a:pPr>
            <a:r>
              <a:rPr lang="ja-JP" altLang="en-US" dirty="0" smtClean="0"/>
              <a:t>デザイン</a:t>
            </a:r>
            <a:endParaRPr lang="en-US" altLang="ja-JP" dirty="0" smtClean="0"/>
          </a:p>
          <a:p>
            <a:pPr marL="0" indent="0">
              <a:buNone/>
            </a:pPr>
            <a:r>
              <a:rPr kumimoji="1" lang="ja-JP" altLang="en-US" sz="2400" dirty="0" smtClean="0"/>
              <a:t>製品の外観、見た目に違いを生み出す。</a:t>
            </a:r>
          </a:p>
        </p:txBody>
      </p:sp>
      <p:sp>
        <p:nvSpPr>
          <p:cNvPr id="7" name="テキスト ボックス 6"/>
          <p:cNvSpPr txBox="1"/>
          <p:nvPr/>
        </p:nvSpPr>
        <p:spPr>
          <a:xfrm>
            <a:off x="6170735" y="2834123"/>
            <a:ext cx="2679744" cy="307777"/>
          </a:xfrm>
          <a:prstGeom prst="rect">
            <a:avLst/>
          </a:prstGeom>
          <a:noFill/>
        </p:spPr>
        <p:txBody>
          <a:bodyPr wrap="square" rtlCol="0">
            <a:spAutoFit/>
          </a:bodyPr>
          <a:lstStyle/>
          <a:p>
            <a:r>
              <a:rPr kumimoji="1" lang="ja-JP" altLang="en-US" sz="1400" dirty="0" smtClean="0"/>
              <a:t>（</a:t>
            </a:r>
            <a:r>
              <a:rPr kumimoji="1" lang="en-US" altLang="ja-JP" sz="1400" dirty="0" smtClean="0"/>
              <a:t>2007</a:t>
            </a:r>
            <a:r>
              <a:rPr kumimoji="1" lang="ja-JP" altLang="en-US" sz="1400" dirty="0" smtClean="0"/>
              <a:t>　フリクションボールペン）　</a:t>
            </a:r>
            <a:endParaRPr kumimoji="1" lang="ja-JP" altLang="en-US" sz="1400" dirty="0"/>
          </a:p>
        </p:txBody>
      </p:sp>
      <p:sp>
        <p:nvSpPr>
          <p:cNvPr id="9" name="AutoShape 4" descr="「ルンバ」の画像検索結果"/>
          <p:cNvSpPr>
            <a:spLocks noChangeAspect="1" noChangeArrowheads="1"/>
          </p:cNvSpPr>
          <p:nvPr/>
        </p:nvSpPr>
        <p:spPr bwMode="auto">
          <a:xfrm>
            <a:off x="-902416" y="3674548"/>
            <a:ext cx="1108477" cy="110847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1" name="テキスト ボックス 10"/>
          <p:cNvSpPr txBox="1"/>
          <p:nvPr/>
        </p:nvSpPr>
        <p:spPr>
          <a:xfrm>
            <a:off x="9169548" y="3747793"/>
            <a:ext cx="3227803" cy="307777"/>
          </a:xfrm>
          <a:prstGeom prst="rect">
            <a:avLst/>
          </a:prstGeom>
          <a:noFill/>
        </p:spPr>
        <p:txBody>
          <a:bodyPr wrap="square" rtlCol="0">
            <a:spAutoFit/>
          </a:bodyPr>
          <a:lstStyle/>
          <a:p>
            <a:r>
              <a:rPr lang="ja-JP" altLang="en-US" sz="1400" dirty="0" smtClean="0"/>
              <a:t>（</a:t>
            </a:r>
            <a:r>
              <a:rPr lang="en-US" altLang="ja-JP" sz="1400" dirty="0" smtClean="0"/>
              <a:t>2012</a:t>
            </a:r>
            <a:r>
              <a:rPr lang="ja-JP" altLang="en-US" sz="1400" dirty="0" smtClean="0"/>
              <a:t>　</a:t>
            </a:r>
            <a:r>
              <a:rPr kumimoji="1" lang="ja-JP" altLang="en-US" sz="1400" dirty="0" smtClean="0"/>
              <a:t>ルンバ）</a:t>
            </a:r>
            <a:endParaRPr kumimoji="1" lang="ja-JP" altLang="en-US" sz="1400" dirty="0"/>
          </a:p>
        </p:txBody>
      </p:sp>
      <p:sp>
        <p:nvSpPr>
          <p:cNvPr id="13" name="テキスト ボックス 12"/>
          <p:cNvSpPr txBox="1"/>
          <p:nvPr/>
        </p:nvSpPr>
        <p:spPr>
          <a:xfrm>
            <a:off x="6347879" y="5540579"/>
            <a:ext cx="3930214" cy="307777"/>
          </a:xfrm>
          <a:prstGeom prst="rect">
            <a:avLst/>
          </a:prstGeom>
          <a:noFill/>
        </p:spPr>
        <p:txBody>
          <a:bodyPr wrap="square" rtlCol="0">
            <a:spAutoFit/>
          </a:bodyPr>
          <a:lstStyle/>
          <a:p>
            <a:r>
              <a:rPr lang="ja-JP" altLang="en-US" sz="1400" dirty="0" smtClean="0"/>
              <a:t>（</a:t>
            </a:r>
            <a:r>
              <a:rPr lang="en-US" altLang="ja-JP" sz="1400" dirty="0" smtClean="0"/>
              <a:t>1996</a:t>
            </a:r>
            <a:r>
              <a:rPr lang="ja-JP" altLang="en-US" sz="1400" dirty="0" smtClean="0"/>
              <a:t>　スターバックスコーヒー）</a:t>
            </a:r>
            <a:endParaRPr kumimoji="1" lang="ja-JP" altLang="en-US" sz="1400" dirty="0"/>
          </a:p>
        </p:txBody>
      </p:sp>
      <p:pic>
        <p:nvPicPr>
          <p:cNvPr id="14" name="図 1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068700" y="4398426"/>
            <a:ext cx="1841532" cy="1841532"/>
          </a:xfrm>
          <a:prstGeom prst="rect">
            <a:avLst/>
          </a:prstGeom>
        </p:spPr>
      </p:pic>
      <p:sp>
        <p:nvSpPr>
          <p:cNvPr id="15" name="テキスト ボックス 14"/>
          <p:cNvSpPr txBox="1"/>
          <p:nvPr/>
        </p:nvSpPr>
        <p:spPr>
          <a:xfrm>
            <a:off x="8946972" y="6226945"/>
            <a:ext cx="3672953" cy="307777"/>
          </a:xfrm>
          <a:prstGeom prst="rect">
            <a:avLst/>
          </a:prstGeom>
          <a:noFill/>
        </p:spPr>
        <p:txBody>
          <a:bodyPr wrap="square" rtlCol="0">
            <a:spAutoFit/>
          </a:bodyPr>
          <a:lstStyle/>
          <a:p>
            <a:r>
              <a:rPr lang="ja-JP" altLang="en-US" sz="1400" dirty="0" smtClean="0"/>
              <a:t>（</a:t>
            </a:r>
            <a:r>
              <a:rPr lang="en-US" altLang="ja-JP" sz="1400" dirty="0" smtClean="0"/>
              <a:t>1987</a:t>
            </a:r>
            <a:r>
              <a:rPr lang="ja-JP" altLang="en-US" sz="1400" dirty="0" smtClean="0"/>
              <a:t>　ラッキーピエロ）</a:t>
            </a:r>
            <a:endParaRPr kumimoji="1" lang="ja-JP" altLang="en-US" sz="1400" dirty="0"/>
          </a:p>
        </p:txBody>
      </p:sp>
      <p:sp>
        <p:nvSpPr>
          <p:cNvPr id="4" name="スライド番号プレースホルダー 3"/>
          <p:cNvSpPr>
            <a:spLocks noGrp="1"/>
          </p:cNvSpPr>
          <p:nvPr>
            <p:ph type="sldNum" sz="quarter" idx="12"/>
          </p:nvPr>
        </p:nvSpPr>
        <p:spPr/>
        <p:txBody>
          <a:bodyPr/>
          <a:lstStyle/>
          <a:p>
            <a:fld id="{7405DFA6-C05A-47BC-8391-6EB81EE4B5A7}" type="slidenum">
              <a:rPr kumimoji="1" lang="ja-JP" altLang="en-US" sz="2400" smtClean="0"/>
              <a:t>7</a:t>
            </a:fld>
            <a:endParaRPr kumimoji="1" lang="ja-JP" altLang="en-US" sz="2400" dirty="0"/>
          </a:p>
        </p:txBody>
      </p:sp>
    </p:spTree>
    <p:extLst>
      <p:ext uri="{BB962C8B-B14F-4D97-AF65-F5344CB8AC3E}">
        <p14:creationId xmlns:p14="http://schemas.microsoft.com/office/powerpoint/2010/main" val="39428852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321972"/>
            <a:ext cx="10515600" cy="5854991"/>
          </a:xfrm>
        </p:spPr>
        <p:txBody>
          <a:bodyPr/>
          <a:lstStyle/>
          <a:p>
            <a:pPr marL="514350" indent="-514350">
              <a:buFont typeface="+mj-ea"/>
              <a:buAutoNum type="circleNumDbPlain" startAt="3"/>
            </a:pPr>
            <a:r>
              <a:rPr lang="ja-JP" altLang="en-US" dirty="0" smtClean="0"/>
              <a:t>ネーム</a:t>
            </a:r>
            <a:endParaRPr lang="en-US" altLang="ja-JP" dirty="0" smtClean="0"/>
          </a:p>
          <a:p>
            <a:pPr marL="0" indent="0">
              <a:buNone/>
            </a:pPr>
            <a:r>
              <a:rPr kumimoji="1" lang="ja-JP" altLang="en-US" sz="2400" dirty="0" smtClean="0"/>
              <a:t>ブランド名や店舗名を特徴的にして</a:t>
            </a:r>
            <a:endParaRPr kumimoji="1" lang="en-US" altLang="ja-JP" sz="2400" dirty="0" smtClean="0"/>
          </a:p>
          <a:p>
            <a:pPr marL="0" indent="0">
              <a:buNone/>
            </a:pPr>
            <a:r>
              <a:rPr kumimoji="1" lang="ja-JP" altLang="en-US" sz="2400" dirty="0" smtClean="0"/>
              <a:t>覚えてもらいやすくする。</a:t>
            </a:r>
            <a:endParaRPr kumimoji="1" lang="en-US" altLang="ja-JP" sz="2400" dirty="0"/>
          </a:p>
          <a:p>
            <a:pPr>
              <a:buFont typeface="Wingdings" panose="05000000000000000000" pitchFamily="2" charset="2"/>
              <a:buChar char="p"/>
            </a:pPr>
            <a:endParaRPr lang="en-US" altLang="ja-JP" dirty="0" smtClean="0"/>
          </a:p>
          <a:p>
            <a:pPr marL="0" indent="0">
              <a:buNone/>
            </a:pPr>
            <a:endParaRPr kumimoji="1" lang="en-US" altLang="ja-JP" dirty="0"/>
          </a:p>
          <a:p>
            <a:pPr>
              <a:buFont typeface="Wingdings" panose="05000000000000000000" pitchFamily="2" charset="2"/>
              <a:buChar char="p"/>
            </a:pPr>
            <a:endParaRPr lang="en-US" altLang="ja-JP" dirty="0" smtClean="0"/>
          </a:p>
          <a:p>
            <a:pPr marL="514350" indent="-514350">
              <a:buFont typeface="+mj-ea"/>
              <a:buAutoNum type="circleNumDbPlain" startAt="4"/>
            </a:pPr>
            <a:r>
              <a:rPr lang="ja-JP" altLang="en-US" dirty="0" smtClean="0"/>
              <a:t>リレーションシップ</a:t>
            </a:r>
            <a:endParaRPr lang="en-US" altLang="ja-JP" dirty="0" smtClean="0"/>
          </a:p>
          <a:p>
            <a:pPr marL="0" indent="0">
              <a:buNone/>
            </a:pPr>
            <a:r>
              <a:rPr kumimoji="1" lang="ja-JP" altLang="en-US" sz="2400" dirty="0"/>
              <a:t>顧客</a:t>
            </a:r>
            <a:r>
              <a:rPr kumimoji="1" lang="ja-JP" altLang="en-US" sz="2400" dirty="0" smtClean="0"/>
              <a:t>との関係性において特徴を打ち出す。</a:t>
            </a:r>
            <a:endParaRPr kumimoji="1" lang="en-US" altLang="ja-JP" sz="2400" dirty="0" smtClean="0"/>
          </a:p>
        </p:txBody>
      </p:sp>
      <p:pic>
        <p:nvPicPr>
          <p:cNvPr id="4" name="図 3"/>
          <p:cNvPicPr>
            <a:picLocks noChangeAspect="1"/>
          </p:cNvPicPr>
          <p:nvPr/>
        </p:nvPicPr>
        <p:blipFill>
          <a:blip r:embed="rId3"/>
          <a:stretch>
            <a:fillRect/>
          </a:stretch>
        </p:blipFill>
        <p:spPr>
          <a:xfrm>
            <a:off x="6629668" y="321972"/>
            <a:ext cx="2046399" cy="1534799"/>
          </a:xfrm>
          <a:prstGeom prst="rect">
            <a:avLst/>
          </a:prstGeom>
        </p:spPr>
      </p:pic>
      <p:sp>
        <p:nvSpPr>
          <p:cNvPr id="5" name="テキスト ボックス 4"/>
          <p:cNvSpPr txBox="1"/>
          <p:nvPr/>
        </p:nvSpPr>
        <p:spPr>
          <a:xfrm>
            <a:off x="7023279" y="1548994"/>
            <a:ext cx="4039673" cy="307777"/>
          </a:xfrm>
          <a:prstGeom prst="rect">
            <a:avLst/>
          </a:prstGeom>
          <a:noFill/>
        </p:spPr>
        <p:txBody>
          <a:bodyPr wrap="square" rtlCol="0">
            <a:spAutoFit/>
          </a:bodyPr>
          <a:lstStyle/>
          <a:p>
            <a:r>
              <a:rPr kumimoji="1" lang="ja-JP" altLang="en-US" sz="1400" dirty="0" smtClean="0"/>
              <a:t>（</a:t>
            </a:r>
            <a:r>
              <a:rPr kumimoji="1" lang="en-US" altLang="ja-JP" sz="1400" dirty="0" smtClean="0"/>
              <a:t>1926</a:t>
            </a:r>
            <a:r>
              <a:rPr kumimoji="1" lang="ja-JP" altLang="en-US" sz="1400" dirty="0" smtClean="0"/>
              <a:t>　ベンツ）</a:t>
            </a:r>
            <a:endParaRPr kumimoji="1" lang="ja-JP" altLang="en-US" sz="1400" dirty="0"/>
          </a:p>
        </p:txBody>
      </p:sp>
      <p:pic>
        <p:nvPicPr>
          <p:cNvPr id="6" name="図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069678" y="1246959"/>
            <a:ext cx="1635752" cy="1635752"/>
          </a:xfrm>
          <a:prstGeom prst="rect">
            <a:avLst/>
          </a:prstGeom>
        </p:spPr>
      </p:pic>
      <p:sp>
        <p:nvSpPr>
          <p:cNvPr id="7" name="テキスト ボックス 6"/>
          <p:cNvSpPr txBox="1"/>
          <p:nvPr/>
        </p:nvSpPr>
        <p:spPr>
          <a:xfrm>
            <a:off x="9175527" y="2882711"/>
            <a:ext cx="3059806" cy="307777"/>
          </a:xfrm>
          <a:prstGeom prst="rect">
            <a:avLst/>
          </a:prstGeom>
          <a:noFill/>
        </p:spPr>
        <p:txBody>
          <a:bodyPr wrap="square" rtlCol="0">
            <a:spAutoFit/>
          </a:bodyPr>
          <a:lstStyle/>
          <a:p>
            <a:r>
              <a:rPr kumimoji="1" lang="ja-JP" altLang="en-US" sz="1400" dirty="0" smtClean="0"/>
              <a:t>（</a:t>
            </a:r>
            <a:r>
              <a:rPr kumimoji="1" lang="en-US" altLang="ja-JP" sz="1400" dirty="0" smtClean="0"/>
              <a:t>1905</a:t>
            </a:r>
            <a:r>
              <a:rPr kumimoji="1" lang="ja-JP" altLang="en-US" sz="1400" dirty="0" smtClean="0"/>
              <a:t>　ロレックス）</a:t>
            </a:r>
            <a:endParaRPr kumimoji="1" lang="ja-JP" altLang="en-US" sz="1400" dirty="0"/>
          </a:p>
        </p:txBody>
      </p:sp>
      <p:sp>
        <p:nvSpPr>
          <p:cNvPr id="9" name="テキスト ボックス 8"/>
          <p:cNvSpPr txBox="1"/>
          <p:nvPr/>
        </p:nvSpPr>
        <p:spPr>
          <a:xfrm>
            <a:off x="6629668" y="4845100"/>
            <a:ext cx="3825026" cy="307777"/>
          </a:xfrm>
          <a:prstGeom prst="rect">
            <a:avLst/>
          </a:prstGeom>
          <a:noFill/>
        </p:spPr>
        <p:txBody>
          <a:bodyPr wrap="square" rtlCol="0">
            <a:spAutoFit/>
          </a:bodyPr>
          <a:lstStyle/>
          <a:p>
            <a:r>
              <a:rPr kumimoji="1" lang="ja-JP" altLang="en-US" sz="1400" dirty="0" smtClean="0"/>
              <a:t>（</a:t>
            </a:r>
            <a:r>
              <a:rPr kumimoji="1" lang="en-US" altLang="ja-JP" sz="1400" dirty="0" smtClean="0"/>
              <a:t>1980</a:t>
            </a:r>
            <a:r>
              <a:rPr kumimoji="1" lang="ja-JP" altLang="en-US" sz="1400" dirty="0" smtClean="0"/>
              <a:t>　ディズニーランド）</a:t>
            </a:r>
            <a:endParaRPr kumimoji="1" lang="ja-JP" altLang="en-US" sz="1400" dirty="0"/>
          </a:p>
        </p:txBody>
      </p:sp>
      <p:pic>
        <p:nvPicPr>
          <p:cNvPr id="11" name="図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305894" y="3861954"/>
            <a:ext cx="1681363" cy="1681363"/>
          </a:xfrm>
          <a:prstGeom prst="rect">
            <a:avLst/>
          </a:prstGeom>
        </p:spPr>
      </p:pic>
      <p:sp>
        <p:nvSpPr>
          <p:cNvPr id="12" name="テキスト ボックス 11"/>
          <p:cNvSpPr txBox="1"/>
          <p:nvPr/>
        </p:nvSpPr>
        <p:spPr>
          <a:xfrm>
            <a:off x="9388130" y="5668814"/>
            <a:ext cx="3198254" cy="307777"/>
          </a:xfrm>
          <a:prstGeom prst="rect">
            <a:avLst/>
          </a:prstGeom>
          <a:noFill/>
        </p:spPr>
        <p:txBody>
          <a:bodyPr wrap="square" rtlCol="0">
            <a:spAutoFit/>
          </a:bodyPr>
          <a:lstStyle/>
          <a:p>
            <a:r>
              <a:rPr kumimoji="1" lang="ja-JP" altLang="en-US" sz="1400" dirty="0" smtClean="0"/>
              <a:t>（</a:t>
            </a:r>
            <a:r>
              <a:rPr kumimoji="1" lang="en-US" altLang="ja-JP" sz="1400" dirty="0" smtClean="0"/>
              <a:t>1949</a:t>
            </a:r>
            <a:r>
              <a:rPr kumimoji="1" lang="ja-JP" altLang="en-US" sz="1400" dirty="0" smtClean="0"/>
              <a:t>　ユニクロ）</a:t>
            </a:r>
            <a:endParaRPr kumimoji="1" lang="ja-JP" altLang="en-US" sz="1400" dirty="0"/>
          </a:p>
        </p:txBody>
      </p:sp>
      <p:sp>
        <p:nvSpPr>
          <p:cNvPr id="13" name="テキスト ボックス 12"/>
          <p:cNvSpPr txBox="1"/>
          <p:nvPr/>
        </p:nvSpPr>
        <p:spPr>
          <a:xfrm>
            <a:off x="6629668" y="6066285"/>
            <a:ext cx="6478074" cy="338554"/>
          </a:xfrm>
          <a:prstGeom prst="rect">
            <a:avLst/>
          </a:prstGeom>
          <a:noFill/>
        </p:spPr>
        <p:txBody>
          <a:bodyPr wrap="square" rtlCol="0">
            <a:spAutoFit/>
          </a:bodyPr>
          <a:lstStyle/>
          <a:p>
            <a:r>
              <a:rPr lang="ja-JP" altLang="en-US" sz="1600" dirty="0" smtClean="0"/>
              <a:t>（</a:t>
            </a:r>
            <a:r>
              <a:rPr kumimoji="1" lang="en-US" altLang="ja-JP" sz="1600" dirty="0" smtClean="0"/>
              <a:t>2007 『</a:t>
            </a:r>
            <a:r>
              <a:rPr kumimoji="1" lang="ja-JP" altLang="en-US" sz="1600" dirty="0" smtClean="0"/>
              <a:t>コモディティ化市場のマーケティング倫理</a:t>
            </a:r>
            <a:r>
              <a:rPr kumimoji="1" lang="en-US" altLang="ja-JP" sz="1600" dirty="0" smtClean="0"/>
              <a:t>』</a:t>
            </a:r>
            <a:r>
              <a:rPr kumimoji="1" lang="ja-JP" altLang="en-US" sz="1600" dirty="0" smtClean="0"/>
              <a:t>　</a:t>
            </a:r>
            <a:r>
              <a:rPr lang="ja-JP" altLang="en-US" sz="1600" dirty="0" smtClean="0"/>
              <a:t>恩蔵　直人）</a:t>
            </a:r>
            <a:endParaRPr lang="en-US" altLang="ja-JP" sz="1600" dirty="0" smtClean="0"/>
          </a:p>
        </p:txBody>
      </p:sp>
      <p:sp>
        <p:nvSpPr>
          <p:cNvPr id="2" name="スライド番号プレースホルダー 1"/>
          <p:cNvSpPr>
            <a:spLocks noGrp="1"/>
          </p:cNvSpPr>
          <p:nvPr>
            <p:ph type="sldNum" sz="quarter" idx="12"/>
          </p:nvPr>
        </p:nvSpPr>
        <p:spPr/>
        <p:txBody>
          <a:bodyPr/>
          <a:lstStyle/>
          <a:p>
            <a:fld id="{7405DFA6-C05A-47BC-8391-6EB81EE4B5A7}" type="slidenum">
              <a:rPr kumimoji="1" lang="ja-JP" altLang="en-US" sz="2400" smtClean="0"/>
              <a:t>8</a:t>
            </a:fld>
            <a:endParaRPr kumimoji="1" lang="ja-JP" altLang="en-US" sz="2400" dirty="0"/>
          </a:p>
        </p:txBody>
      </p:sp>
      <p:pic>
        <p:nvPicPr>
          <p:cNvPr id="16" name="図 15"/>
          <p:cNvPicPr>
            <a:picLocks noChangeAspect="1"/>
          </p:cNvPicPr>
          <p:nvPr/>
        </p:nvPicPr>
        <p:blipFill>
          <a:blip r:embed="rId6"/>
          <a:stretch>
            <a:fillRect/>
          </a:stretch>
        </p:blipFill>
        <p:spPr>
          <a:xfrm>
            <a:off x="6496829" y="3518317"/>
            <a:ext cx="2546286" cy="1184319"/>
          </a:xfrm>
          <a:prstGeom prst="rect">
            <a:avLst/>
          </a:prstGeom>
        </p:spPr>
      </p:pic>
    </p:spTree>
    <p:extLst>
      <p:ext uri="{BB962C8B-B14F-4D97-AF65-F5344CB8AC3E}">
        <p14:creationId xmlns:p14="http://schemas.microsoft.com/office/powerpoint/2010/main" val="27089874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意味的価値の創造</a:t>
            </a:r>
            <a:endParaRPr kumimoji="1" lang="ja-JP" altLang="en-US" dirty="0"/>
          </a:p>
        </p:txBody>
      </p:sp>
      <p:sp>
        <p:nvSpPr>
          <p:cNvPr id="3" name="コンテンツ プレースホルダー 2"/>
          <p:cNvSpPr>
            <a:spLocks noGrp="1"/>
          </p:cNvSpPr>
          <p:nvPr>
            <p:ph idx="1"/>
          </p:nvPr>
        </p:nvSpPr>
        <p:spPr>
          <a:xfrm>
            <a:off x="838200" y="1392935"/>
            <a:ext cx="10515600" cy="5328539"/>
          </a:xfrm>
        </p:spPr>
        <p:txBody>
          <a:bodyPr/>
          <a:lstStyle/>
          <a:p>
            <a:pPr marL="0" indent="0">
              <a:buNone/>
            </a:pPr>
            <a:r>
              <a:rPr kumimoji="1" lang="ja-JP" altLang="en-US" dirty="0" smtClean="0"/>
              <a:t>その商品に対して特別な意味を見出し</a:t>
            </a:r>
            <a:r>
              <a:rPr lang="ja-JP" altLang="en-US" dirty="0"/>
              <a:t>差別化</a:t>
            </a:r>
            <a:r>
              <a:rPr lang="ja-JP" altLang="en-US" dirty="0" smtClean="0"/>
              <a:t>をす</a:t>
            </a:r>
            <a:r>
              <a:rPr lang="ja-JP" altLang="en-US" dirty="0"/>
              <a:t>る</a:t>
            </a:r>
            <a:endParaRPr kumimoji="1" lang="en-US" altLang="ja-JP" dirty="0" smtClean="0"/>
          </a:p>
          <a:p>
            <a:pPr marL="0" indent="0">
              <a:buNone/>
            </a:pPr>
            <a:endParaRPr lang="en-US" altLang="ja-JP" dirty="0"/>
          </a:p>
          <a:p>
            <a:r>
              <a:rPr kumimoji="1" lang="ja-JP" altLang="en-US" dirty="0" smtClean="0"/>
              <a:t>「こだわり価値」</a:t>
            </a:r>
            <a:endParaRPr kumimoji="1" lang="en-US" altLang="ja-JP" dirty="0" smtClean="0"/>
          </a:p>
          <a:p>
            <a:pPr marL="0" indent="0">
              <a:buNone/>
            </a:pPr>
            <a:r>
              <a:rPr lang="ja-JP" altLang="en-US" sz="2400" dirty="0" smtClean="0"/>
              <a:t>顧客の「特別の思い入れ」から商品が機能的に</a:t>
            </a:r>
            <a:endParaRPr lang="en-US" altLang="ja-JP" sz="2400" dirty="0" smtClean="0"/>
          </a:p>
          <a:p>
            <a:pPr marL="0" indent="0">
              <a:buNone/>
            </a:pPr>
            <a:r>
              <a:rPr lang="ja-JP" altLang="en-US" sz="2400" dirty="0" smtClean="0"/>
              <a:t>持つ価値を超えて評価される価値</a:t>
            </a:r>
            <a:endParaRPr lang="en-US" altLang="ja-JP" sz="2400" dirty="0" smtClean="0"/>
          </a:p>
          <a:p>
            <a:pPr marL="0" indent="0">
              <a:buNone/>
            </a:pPr>
            <a:endParaRPr lang="en-US" altLang="ja-JP" sz="2400" dirty="0"/>
          </a:p>
          <a:p>
            <a:r>
              <a:rPr kumimoji="1" lang="ja-JP" altLang="en-US" dirty="0" smtClean="0"/>
              <a:t>「自己表現価値」</a:t>
            </a:r>
            <a:endParaRPr kumimoji="1" lang="en-US" altLang="ja-JP" dirty="0" smtClean="0"/>
          </a:p>
          <a:p>
            <a:pPr marL="0" indent="0">
              <a:buNone/>
            </a:pPr>
            <a:r>
              <a:rPr lang="ja-JP" altLang="en-US" sz="2400" dirty="0" smtClean="0"/>
              <a:t>他人に対して自分を表現したり誇示したり</a:t>
            </a:r>
            <a:endParaRPr lang="en-US" altLang="ja-JP" sz="2400" dirty="0" smtClean="0"/>
          </a:p>
          <a:p>
            <a:pPr marL="0" indent="0">
              <a:buNone/>
            </a:pPr>
            <a:r>
              <a:rPr lang="ja-JP" altLang="en-US" sz="2400" dirty="0" smtClean="0"/>
              <a:t>できることに関する価値</a:t>
            </a:r>
            <a:endParaRPr kumimoji="1" lang="en-US" altLang="ja-JP" sz="2400" dirty="0" smtClean="0"/>
          </a:p>
        </p:txBody>
      </p:sp>
      <p:sp>
        <p:nvSpPr>
          <p:cNvPr id="4" name="スライド番号プレースホルダー 3"/>
          <p:cNvSpPr>
            <a:spLocks noGrp="1"/>
          </p:cNvSpPr>
          <p:nvPr>
            <p:ph type="sldNum" sz="quarter" idx="12"/>
          </p:nvPr>
        </p:nvSpPr>
        <p:spPr/>
        <p:txBody>
          <a:bodyPr/>
          <a:lstStyle/>
          <a:p>
            <a:fld id="{7405DFA6-C05A-47BC-8391-6EB81EE4B5A7}" type="slidenum">
              <a:rPr kumimoji="1" lang="ja-JP" altLang="en-US" sz="2400" smtClean="0"/>
              <a:t>9</a:t>
            </a:fld>
            <a:endParaRPr kumimoji="1" lang="ja-JP" altLang="en-US" sz="2400" dirty="0"/>
          </a:p>
        </p:txBody>
      </p:sp>
      <p:sp>
        <p:nvSpPr>
          <p:cNvPr id="5" name="テキスト ボックス 4"/>
          <p:cNvSpPr txBox="1"/>
          <p:nvPr/>
        </p:nvSpPr>
        <p:spPr>
          <a:xfrm>
            <a:off x="6664657" y="6017795"/>
            <a:ext cx="5049671" cy="338554"/>
          </a:xfrm>
          <a:prstGeom prst="rect">
            <a:avLst/>
          </a:prstGeom>
          <a:noFill/>
        </p:spPr>
        <p:txBody>
          <a:bodyPr wrap="square" rtlCol="0">
            <a:spAutoFit/>
          </a:bodyPr>
          <a:lstStyle/>
          <a:p>
            <a:r>
              <a:rPr kumimoji="1" lang="ja-JP" altLang="en-US" sz="1600" dirty="0" smtClean="0"/>
              <a:t>（</a:t>
            </a:r>
            <a:r>
              <a:rPr kumimoji="1" lang="en-US" altLang="ja-JP" sz="1600" dirty="0" smtClean="0"/>
              <a:t>2006</a:t>
            </a:r>
            <a:r>
              <a:rPr kumimoji="1" lang="ja-JP" altLang="en-US" sz="1600" dirty="0" smtClean="0"/>
              <a:t>　</a:t>
            </a:r>
            <a:r>
              <a:rPr kumimoji="1" lang="en-US" altLang="ja-JP" sz="1600" dirty="0" smtClean="0"/>
              <a:t>『</a:t>
            </a:r>
            <a:r>
              <a:rPr kumimoji="1" lang="ja-JP" altLang="en-US" sz="1600" dirty="0" smtClean="0"/>
              <a:t>意味的価値の創造</a:t>
            </a:r>
            <a:r>
              <a:rPr kumimoji="1" lang="en-US" altLang="ja-JP" sz="1600" dirty="0" smtClean="0"/>
              <a:t>』</a:t>
            </a:r>
            <a:r>
              <a:rPr kumimoji="1" lang="ja-JP" altLang="en-US" sz="1600" dirty="0" smtClean="0"/>
              <a:t>　延岡健太郎）</a:t>
            </a:r>
            <a:endParaRPr kumimoji="1" lang="ja-JP" altLang="en-US" sz="1600" dirty="0"/>
          </a:p>
        </p:txBody>
      </p:sp>
    </p:spTree>
    <p:extLst>
      <p:ext uri="{BB962C8B-B14F-4D97-AF65-F5344CB8AC3E}">
        <p14:creationId xmlns:p14="http://schemas.microsoft.com/office/powerpoint/2010/main" val="400295759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2813</TotalTime>
  <Words>1228</Words>
  <Application>Microsoft Office PowerPoint</Application>
  <PresentationFormat>ワイド画面</PresentationFormat>
  <Paragraphs>266</Paragraphs>
  <Slides>31</Slides>
  <Notes>9</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31</vt:i4>
      </vt:variant>
    </vt:vector>
  </HeadingPairs>
  <TitlesOfParts>
    <vt:vector size="37" baseType="lpstr">
      <vt:lpstr>ＭＳ Ｐゴシック</vt:lpstr>
      <vt:lpstr>Arial</vt:lpstr>
      <vt:lpstr>Calibri</vt:lpstr>
      <vt:lpstr>Calibri Light</vt:lpstr>
      <vt:lpstr>Wingdings</vt:lpstr>
      <vt:lpstr>Office テーマ</vt:lpstr>
      <vt:lpstr>「体験」で差をつけろ！</vt:lpstr>
      <vt:lpstr>みなさんこんな経験ありませんか？</vt:lpstr>
      <vt:lpstr>コモディティ化とは？</vt:lpstr>
      <vt:lpstr>PowerPoint プレゼンテーション</vt:lpstr>
      <vt:lpstr>コモディティ化すると価格が落ちる！</vt:lpstr>
      <vt:lpstr>PowerPoint プレゼンテーション</vt:lpstr>
      <vt:lpstr>脱コモディティ化の４つの戦略</vt:lpstr>
      <vt:lpstr>PowerPoint プレゼンテーション</vt:lpstr>
      <vt:lpstr>意味的価値の創造</vt:lpstr>
      <vt:lpstr>PowerPoint プレゼンテーション</vt:lpstr>
      <vt:lpstr>PowerPoint プレゼンテーション</vt:lpstr>
      <vt:lpstr>BALMUDA The Toasterの反響</vt:lpstr>
      <vt:lpstr>バルミューダによる脱コモディティ化</vt:lpstr>
      <vt:lpstr>PowerPoint プレゼンテーション</vt:lpstr>
      <vt:lpstr>体験を売るとは？</vt:lpstr>
      <vt:lpstr>みなさんはどちらの観覧車乗りたいですか？</vt:lpstr>
      <vt:lpstr>PowerPoint プレゼンテーション</vt:lpstr>
      <vt:lpstr>PowerPoint プレゼンテーション</vt:lpstr>
      <vt:lpstr>PowerPoint プレゼンテーション</vt:lpstr>
      <vt:lpstr>PowerPoint プレゼンテーション</vt:lpstr>
      <vt:lpstr>生活の想像とは？</vt:lpstr>
      <vt:lpstr>PowerPoint プレゼンテーション</vt:lpstr>
      <vt:lpstr>クルトガ</vt:lpstr>
      <vt:lpstr>PowerPoint プレゼンテーション</vt:lpstr>
      <vt:lpstr>PowerPoint プレゼンテーション</vt:lpstr>
      <vt:lpstr>PowerPoint プレゼンテーション</vt:lpstr>
      <vt:lpstr>PowerPoint プレゼンテーション</vt:lpstr>
      <vt:lpstr>生活を想像させることは比較できない</vt:lpstr>
      <vt:lpstr>PowerPoint プレゼンテーション</vt:lpstr>
      <vt:lpstr>仮説</vt:lpstr>
      <vt:lpstr>参考文献</vt:lpstr>
    </vt:vector>
  </TitlesOfParts>
  <Company>拓殖大学</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Administrator</dc:creator>
  <cp:lastModifiedBy>OOI-master-H64</cp:lastModifiedBy>
  <cp:revision>247</cp:revision>
  <dcterms:created xsi:type="dcterms:W3CDTF">2017-08-21T03:15:48Z</dcterms:created>
  <dcterms:modified xsi:type="dcterms:W3CDTF">2017-09-14T10:45:26Z</dcterms:modified>
</cp:coreProperties>
</file>